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9"/>
  </p:notesMasterIdLst>
  <p:sldIdLst>
    <p:sldId id="264" r:id="rId2"/>
    <p:sldId id="256" r:id="rId3"/>
    <p:sldId id="258" r:id="rId4"/>
    <p:sldId id="259" r:id="rId5"/>
    <p:sldId id="261" r:id="rId6"/>
    <p:sldId id="262" r:id="rId7"/>
    <p:sldId id="265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Instrument Sans" panose="020B0604020202020204" charset="0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8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737361"/>
            <a:ext cx="10590790" cy="399549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113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5760704"/>
            <a:ext cx="10590788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822960"/>
            <a:ext cx="10590790" cy="4368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6440790"/>
            <a:ext cx="10590787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810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10590791" cy="2377440"/>
          </a:xfrm>
        </p:spPr>
        <p:txBody>
          <a:bodyPr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1059079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788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2" y="1737360"/>
            <a:ext cx="9599178" cy="2788049"/>
          </a:xfrm>
        </p:spPr>
        <p:txBody>
          <a:bodyPr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16481" y="4525409"/>
            <a:ext cx="8735579" cy="4106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220788"/>
            <a:ext cx="1059079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7954" y="1165504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6588" y="313654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7316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749041"/>
            <a:ext cx="10590792" cy="198381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732857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97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3774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2004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377440"/>
            <a:ext cx="352348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2004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377440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2004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590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101139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651760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5792654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101139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651760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5792653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101139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651760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5792650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952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523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16256"/>
            <a:ext cx="2103121" cy="699135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064897"/>
            <a:ext cx="8907779" cy="64427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027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75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835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176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10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17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434080"/>
            <a:ext cx="10590788" cy="229877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919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472690"/>
            <a:ext cx="5275607" cy="503491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467311"/>
            <a:ext cx="5275609" cy="504029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765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286000"/>
            <a:ext cx="52756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286000"/>
            <a:ext cx="5275607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831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91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761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4" y="1737360"/>
            <a:ext cx="4081277" cy="173736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737360"/>
            <a:ext cx="6235196" cy="54864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4" y="3755137"/>
            <a:ext cx="4081276" cy="34747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994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225030"/>
            <a:ext cx="6111487" cy="188977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371600"/>
            <a:ext cx="3840480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6101975" cy="164592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366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203623"/>
            <a:ext cx="4844414" cy="502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7"/>
            <a:ext cx="1826894" cy="28385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011680"/>
            <a:ext cx="3383280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36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27054" y="7315200"/>
            <a:ext cx="1192481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543262"/>
            <a:ext cx="11285668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463502"/>
            <a:ext cx="10735849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86767" y="2148842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41888" y="3870357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7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9" r:id="rId20"/>
    <p:sldLayoutId id="2147483681" r:id="rId21"/>
    <p:sldLayoutId id="2147483682" r:id="rId22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072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5B4F22C-7BA2-482C-A230-318ABF09FAF2}"/>
              </a:ext>
            </a:extLst>
          </p:cNvPr>
          <p:cNvSpPr/>
          <p:nvPr/>
        </p:nvSpPr>
        <p:spPr>
          <a:xfrm>
            <a:off x="5219034" y="2096095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ru-RU" sz="615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Процессор</a:t>
            </a:r>
            <a:endParaRPr lang="en-US" sz="6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8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57334" y="1923903"/>
            <a:ext cx="8203456" cy="1460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40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Процессор — это мозг компьютера. Он обрабатывает информацию, выполняя инструкции из программ. Без процессора компьютер не мог бы работать.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6A50F132-E09B-48ED-B722-E09AAD2FDAC3}"/>
              </a:ext>
            </a:extLst>
          </p:cNvPr>
          <p:cNvSpPr/>
          <p:nvPr/>
        </p:nvSpPr>
        <p:spPr>
          <a:xfrm>
            <a:off x="5757334" y="444593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40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Процессор — это микросхема, которая обрабатывает данные и инструкции в компьютере. Он выполняет математические операции, логические операции и управляет потоком данных.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34133"/>
            <a:ext cx="98138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5550"/>
              </a:lnSpc>
              <a:buNone/>
            </a:pPr>
            <a:r>
              <a:rPr lang="en-US" sz="320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Основные компоненты процессора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9654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Процессор состоит из нескольких основных частей, которые работают вместе для обработки информации.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641407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240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Арифметико-логическое устройство (АЛУ)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576882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Выполняет математические операции (сложение, вычитание, умножение, деление) и логические операции (сравнение, булевы операции).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641407"/>
            <a:ext cx="32751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240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Устройство управления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4222552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Координирует работу всех компонентов процессора, декодирует инструкции и управляет потоком данных.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6414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240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Регистры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4222552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Небольшие ячейки памяти, которые хранят данные и результаты промежуточных вычислений.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280480" y="710089"/>
            <a:ext cx="5977414" cy="620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4850"/>
              </a:lnSpc>
              <a:buNone/>
            </a:pPr>
            <a:r>
              <a:rPr lang="en-US" sz="320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Архитектура процессора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280480" y="1629013"/>
            <a:ext cx="7753350" cy="953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Архитектура процессора — это его структура и принцип работы. Различают различные архитектуры, которые отличаются набором команд, организацией данных и другими характеристиками.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280480" y="2806184"/>
            <a:ext cx="3777377" cy="2416254"/>
          </a:xfrm>
          <a:prstGeom prst="roundRect">
            <a:avLst>
              <a:gd name="adj" fmla="val 1233"/>
            </a:avLst>
          </a:prstGeom>
          <a:solidFill>
            <a:srgbClr val="434348"/>
          </a:solidFill>
          <a:ln/>
        </p:spPr>
      </p:sp>
      <p:sp>
        <p:nvSpPr>
          <p:cNvPr id="6" name="Text 3"/>
          <p:cNvSpPr/>
          <p:nvPr/>
        </p:nvSpPr>
        <p:spPr>
          <a:xfrm>
            <a:off x="3479076" y="3004780"/>
            <a:ext cx="3189327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Архитектура фон Неймана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479076" y="3434358"/>
            <a:ext cx="3380184" cy="953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Классическая архитектура, где данные и инструкции хранятся в единой адресной памяти.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256453" y="2806184"/>
            <a:ext cx="3777377" cy="2416254"/>
          </a:xfrm>
          <a:prstGeom prst="roundRect">
            <a:avLst>
              <a:gd name="adj" fmla="val 1233"/>
            </a:avLst>
          </a:prstGeom>
          <a:solidFill>
            <a:srgbClr val="434348"/>
          </a:solidFill>
          <a:ln/>
        </p:spPr>
      </p:sp>
      <p:sp>
        <p:nvSpPr>
          <p:cNvPr id="9" name="Text 6"/>
          <p:cNvSpPr/>
          <p:nvPr/>
        </p:nvSpPr>
        <p:spPr>
          <a:xfrm>
            <a:off x="7455049" y="3004780"/>
            <a:ext cx="2483406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Архитектура Harvard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55049" y="3434358"/>
            <a:ext cx="3380184" cy="158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Архитектура, где данные и инструкции хранятся в разных адресных пространствах, что позволяет выполнять операции с ними одновременно.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3280480" y="5421035"/>
            <a:ext cx="3777377" cy="2098358"/>
          </a:xfrm>
          <a:prstGeom prst="roundRect">
            <a:avLst>
              <a:gd name="adj" fmla="val 1420"/>
            </a:avLst>
          </a:prstGeom>
          <a:solidFill>
            <a:srgbClr val="434348"/>
          </a:solidFill>
          <a:ln/>
        </p:spPr>
      </p:sp>
      <p:sp>
        <p:nvSpPr>
          <p:cNvPr id="12" name="Text 9"/>
          <p:cNvSpPr/>
          <p:nvPr/>
        </p:nvSpPr>
        <p:spPr>
          <a:xfrm>
            <a:off x="3479076" y="5619631"/>
            <a:ext cx="2483406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Архитектура RISC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479076" y="6049208"/>
            <a:ext cx="3380184" cy="1271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Архитектура, использующая набор простых команд, оптимизированных для быстрого выполнения.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256453" y="5421035"/>
            <a:ext cx="3777377" cy="2098358"/>
          </a:xfrm>
          <a:prstGeom prst="roundRect">
            <a:avLst>
              <a:gd name="adj" fmla="val 1420"/>
            </a:avLst>
          </a:prstGeom>
          <a:solidFill>
            <a:srgbClr val="434348"/>
          </a:solidFill>
          <a:ln/>
        </p:spPr>
      </p:sp>
      <p:sp>
        <p:nvSpPr>
          <p:cNvPr id="15" name="Text 12"/>
          <p:cNvSpPr/>
          <p:nvPr/>
        </p:nvSpPr>
        <p:spPr>
          <a:xfrm>
            <a:off x="7455049" y="5619631"/>
            <a:ext cx="2483406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Архитектура CISC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55049" y="6049208"/>
            <a:ext cx="3380184" cy="1271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Архитектура, использующая набор сложных команд, которые могут выполнять несколько операций за один такт.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1515" y="502654"/>
            <a:ext cx="7760970" cy="1234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4850"/>
              </a:lnSpc>
              <a:buNone/>
            </a:pPr>
            <a:r>
              <a:rPr lang="en-US" sz="320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Производительность процессора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91515" y="1758612"/>
            <a:ext cx="7760970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Производительность процессора — это скорость обработки данных. Она измеряется в тактовой частоте, количестве ядер и других параметрах.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976432" y="2928818"/>
            <a:ext cx="22860" cy="4757380"/>
          </a:xfrm>
          <a:prstGeom prst="roundRect">
            <a:avLst>
              <a:gd name="adj" fmla="val 129644"/>
            </a:avLst>
          </a:prstGeom>
          <a:solidFill>
            <a:srgbClr val="5C5C61"/>
          </a:solidFill>
          <a:ln/>
        </p:spPr>
      </p:sp>
      <p:sp>
        <p:nvSpPr>
          <p:cNvPr id="6" name="Shape 3"/>
          <p:cNvSpPr/>
          <p:nvPr/>
        </p:nvSpPr>
        <p:spPr>
          <a:xfrm>
            <a:off x="1187232" y="3361730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5C5C61"/>
          </a:solidFill>
          <a:ln/>
        </p:spPr>
      </p:sp>
      <p:sp>
        <p:nvSpPr>
          <p:cNvPr id="7" name="Shape 4"/>
          <p:cNvSpPr/>
          <p:nvPr/>
        </p:nvSpPr>
        <p:spPr>
          <a:xfrm>
            <a:off x="765631" y="3150989"/>
            <a:ext cx="444460" cy="444460"/>
          </a:xfrm>
          <a:prstGeom prst="roundRect">
            <a:avLst>
              <a:gd name="adj" fmla="val 6668"/>
            </a:avLst>
          </a:prstGeom>
          <a:solidFill>
            <a:srgbClr val="434348"/>
          </a:solidFill>
          <a:ln/>
        </p:spPr>
      </p:sp>
      <p:sp>
        <p:nvSpPr>
          <p:cNvPr id="8" name="Text 5"/>
          <p:cNvSpPr/>
          <p:nvPr/>
        </p:nvSpPr>
        <p:spPr>
          <a:xfrm>
            <a:off x="930176" y="3225046"/>
            <a:ext cx="115253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7CDD6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1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2074426" y="3126343"/>
            <a:ext cx="246971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Тактовая частота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074426" y="3553420"/>
            <a:ext cx="6378059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Скорость, с которой процессор выполняет операции. Измеряется в ГГц.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187232" y="5013365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5C5C61"/>
          </a:solidFill>
          <a:ln/>
        </p:spPr>
      </p:sp>
      <p:sp>
        <p:nvSpPr>
          <p:cNvPr id="12" name="Shape 9"/>
          <p:cNvSpPr/>
          <p:nvPr/>
        </p:nvSpPr>
        <p:spPr>
          <a:xfrm>
            <a:off x="765631" y="4802624"/>
            <a:ext cx="444460" cy="444460"/>
          </a:xfrm>
          <a:prstGeom prst="roundRect">
            <a:avLst>
              <a:gd name="adj" fmla="val 6668"/>
            </a:avLst>
          </a:prstGeom>
          <a:solidFill>
            <a:srgbClr val="434348"/>
          </a:solidFill>
          <a:ln/>
        </p:spPr>
      </p:sp>
      <p:sp>
        <p:nvSpPr>
          <p:cNvPr id="13" name="Text 10"/>
          <p:cNvSpPr/>
          <p:nvPr/>
        </p:nvSpPr>
        <p:spPr>
          <a:xfrm>
            <a:off x="906244" y="4876681"/>
            <a:ext cx="163235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7CDD6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2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2074426" y="4777978"/>
            <a:ext cx="246971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Количество ядер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074426" y="5205055"/>
            <a:ext cx="6378059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Количество независимых процессорных блоков, которые могут выполнять операции одновременно.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187232" y="6665000"/>
            <a:ext cx="691515" cy="22860"/>
          </a:xfrm>
          <a:prstGeom prst="roundRect">
            <a:avLst>
              <a:gd name="adj" fmla="val 129644"/>
            </a:avLst>
          </a:prstGeom>
          <a:solidFill>
            <a:srgbClr val="5C5C61"/>
          </a:solidFill>
          <a:ln/>
        </p:spPr>
      </p:sp>
      <p:sp>
        <p:nvSpPr>
          <p:cNvPr id="17" name="Shape 14"/>
          <p:cNvSpPr/>
          <p:nvPr/>
        </p:nvSpPr>
        <p:spPr>
          <a:xfrm>
            <a:off x="765631" y="6454259"/>
            <a:ext cx="444460" cy="444460"/>
          </a:xfrm>
          <a:prstGeom prst="roundRect">
            <a:avLst>
              <a:gd name="adj" fmla="val 6668"/>
            </a:avLst>
          </a:prstGeom>
          <a:solidFill>
            <a:srgbClr val="434348"/>
          </a:solidFill>
          <a:ln/>
        </p:spPr>
      </p:sp>
      <p:sp>
        <p:nvSpPr>
          <p:cNvPr id="18" name="Text 15"/>
          <p:cNvSpPr/>
          <p:nvPr/>
        </p:nvSpPr>
        <p:spPr>
          <a:xfrm>
            <a:off x="902315" y="6528316"/>
            <a:ext cx="170974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7CDD6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3</a:t>
            </a:r>
            <a:endParaRPr lang="en-US" sz="2300" dirty="0"/>
          </a:p>
        </p:txBody>
      </p:sp>
      <p:sp>
        <p:nvSpPr>
          <p:cNvPr id="19" name="Text 16"/>
          <p:cNvSpPr/>
          <p:nvPr/>
        </p:nvSpPr>
        <p:spPr>
          <a:xfrm>
            <a:off x="2074426" y="6429613"/>
            <a:ext cx="246971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Кэш-память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074426" y="6856690"/>
            <a:ext cx="6378059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Быстрая память, которая хранит часто используемые данные, чтобы процессор мог быстро к ним получить доступ.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219" y="622221"/>
            <a:ext cx="5279350" cy="546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4300"/>
              </a:lnSpc>
              <a:buNone/>
            </a:pPr>
            <a:r>
              <a:rPr lang="en-US" sz="320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Охлаждение процессора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2219" y="1431131"/>
            <a:ext cx="7919561" cy="559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Процессор выделяет тепло при работе, поэтому необходима система охлаждения, чтобы избежать перегрева.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12219" y="2799636"/>
            <a:ext cx="2186583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Кулер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12219" y="3177897"/>
            <a:ext cx="7919561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Активное охлаждение с помощью вентилятора, который </a:t>
            </a:r>
            <a:r>
              <a:rPr lang="en-US" sz="2400" dirty="0" err="1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отводит</a:t>
            </a: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7CDD6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en-US" sz="2400" dirty="0" err="1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тепло</a:t>
            </a: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от процессора.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12219" y="3918890"/>
            <a:ext cx="2256592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Водяное охлаждение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12219" y="4297151"/>
            <a:ext cx="7919561" cy="559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Более эффективная система, которая использует жидкость для отвода тепла от процессора.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12219" y="5031715"/>
            <a:ext cx="2186583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Радиатор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612219" y="5409977"/>
            <a:ext cx="7919561" cy="559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2400" dirty="0">
                <a:solidFill>
                  <a:srgbClr val="C7CDD6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Пассивный способ охлаждения, который использует радиатор для отвода тепла от процессора.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8578B85-11FA-487E-B223-2681ED0868D4}"/>
              </a:ext>
            </a:extLst>
          </p:cNvPr>
          <p:cNvSpPr/>
          <p:nvPr/>
        </p:nvSpPr>
        <p:spPr>
          <a:xfrm>
            <a:off x="4485256" y="2096095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ru-RU" sz="6150" dirty="0">
                <a:solidFill>
                  <a:srgbClr val="EFD5FA"/>
                </a:solidFill>
                <a:latin typeface="Times New Roman" panose="02020603050405020304" pitchFamily="18" charset="0"/>
                <a:ea typeface="Instrument Sans" pitchFamily="34" charset="-122"/>
                <a:cs typeface="Times New Roman" panose="02020603050405020304" pitchFamily="18" charset="0"/>
              </a:rPr>
              <a:t>Спасибо за внимание!</a:t>
            </a:r>
            <a:endParaRPr lang="en-US" sz="6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44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356</Words>
  <Application>Microsoft Office PowerPoint</Application>
  <PresentationFormat>Произвольный</PresentationFormat>
  <Paragraphs>47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Instrument Sans</vt:lpstr>
      <vt:lpstr>Calibri</vt:lpstr>
      <vt:lpstr>Times New Roman</vt:lpstr>
      <vt:lpstr>Century Gothic</vt:lpstr>
      <vt:lpstr>Wingdings 3</vt:lpstr>
      <vt:lpstr>Arial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Екатерина</cp:lastModifiedBy>
  <cp:revision>2</cp:revision>
  <dcterms:created xsi:type="dcterms:W3CDTF">2024-09-16T11:32:33Z</dcterms:created>
  <dcterms:modified xsi:type="dcterms:W3CDTF">2024-09-16T11:40:22Z</dcterms:modified>
</cp:coreProperties>
</file>