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2" r:id="rId1"/>
  </p:sldMasterIdLst>
  <p:sldIdLst>
    <p:sldId id="256" r:id="rId2"/>
    <p:sldId id="258" r:id="rId3"/>
    <p:sldId id="262" r:id="rId4"/>
    <p:sldId id="263" r:id="rId5"/>
    <p:sldId id="264" r:id="rId6"/>
    <p:sldId id="267" r:id="rId7"/>
    <p:sldId id="269" r:id="rId8"/>
    <p:sldId id="270" r:id="rId9"/>
    <p:sldId id="271" r:id="rId10"/>
    <p:sldId id="272" r:id="rId11"/>
    <p:sldId id="273" r:id="rId12"/>
    <p:sldId id="274" r:id="rId13"/>
  </p:sldIdLst>
  <p:sldSz cx="9144000" cy="6858000" type="screen4x3"/>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546"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73824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205948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5221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215194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1553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450632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63979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4355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tIns="0" rIns="0" bIns="0" anchor="ctr"/>
          <a:lstStyle/>
          <a:p>
            <a:endParaRPr lang="ru-RU" sz="1800" b="0" strike="noStrike" spc="-1">
              <a:solidFill>
                <a:srgbClr val="000000"/>
              </a:solidFill>
              <a:uFill>
                <a:solidFill>
                  <a:srgbClr val="FFFFFF"/>
                </a:solidFill>
              </a:uFill>
              <a:latin typeface="Century Schoolbook"/>
            </a:endParaRPr>
          </a:p>
        </p:txBody>
      </p:sp>
      <p:sp>
        <p:nvSpPr>
          <p:cNvPr id="28"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ru-RU" sz="32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29521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77939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858593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33836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8" name="Footer Placeholder 7"/>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9" name="Slide Number Placeholder 8"/>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234682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4" name="Footer Placeholder 3"/>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5" name="Slide Number Placeholder 4"/>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446239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3" name="Footer Placeholder 2"/>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4" name="Slide Number Placeholder 3"/>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415227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26655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lgn="r">
              <a:lnSpc>
                <a:spcPct val="100000"/>
              </a:lnSpc>
            </a:pPr>
            <a:fld id="{6703D452-328E-49F4-8B52-3CFD1B65785E}"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ru-RU"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p>
            <a:pPr algn="ctr">
              <a:lnSpc>
                <a:spcPct val="100000"/>
              </a:lnSpc>
            </a:pPr>
            <a:fld id="{D361C0C9-DEF1-49DF-AD0F-7D87B8E9AFFA}"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70858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r">
              <a:lnSpc>
                <a:spcPct val="100000"/>
              </a:lnSpc>
            </a:pPr>
            <a:fld id="{2724B1CD-A3B9-4798-8F86-0C7E8C4246B5}" type="datetime">
              <a:rPr lang="ru-RU" sz="1200" b="0" strike="noStrike" spc="-1" smtClean="0">
                <a:solidFill>
                  <a:srgbClr val="575F6D"/>
                </a:solidFill>
                <a:uFill>
                  <a:solidFill>
                    <a:srgbClr val="FFFFFF"/>
                  </a:solidFill>
                </a:uFill>
                <a:latin typeface="Century Schoolbook"/>
              </a:rPr>
              <a:t>02.12.2024</a:t>
            </a:fld>
            <a:endParaRPr lang="ru-RU" sz="12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lgn="ctr">
              <a:lnSpc>
                <a:spcPct val="100000"/>
              </a:lnSpc>
            </a:pPr>
            <a:fld id="{99E993AB-ED6C-4407-9D67-B9D329FEDD5F}" type="slidenum">
              <a:rPr lang="ru-RU" sz="1400" b="1" strike="noStrike" spc="-1" smtClean="0">
                <a:solidFill>
                  <a:srgbClr val="FFFFFF"/>
                </a:solidFill>
                <a:uFill>
                  <a:solidFill>
                    <a:srgbClr val="FFFFFF"/>
                  </a:solidFill>
                </a:uFill>
                <a:latin typeface="Century Schoolbook"/>
              </a:rP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216251756"/>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hyperlink" Target="http://durov.com/" TargetMode="External"/><Relationship Id="rId2" Type="http://schemas.openxmlformats.org/officeDocument/2006/relationships/hyperlink" Target="http://www.seoded.ru/istoriya/biography/pavel-durov.html" TargetMode="External"/><Relationship Id="rId1" Type="http://schemas.openxmlformats.org/officeDocument/2006/relationships/slideLayout" Target="../slideLayouts/slideLayout7.xml"/><Relationship Id="rId4" Type="http://schemas.openxmlformats.org/officeDocument/2006/relationships/hyperlink" Target="http://spbgu.ru/"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Shape 1"/>
          <p:cNvSpPr txBox="1"/>
          <p:nvPr/>
        </p:nvSpPr>
        <p:spPr>
          <a:xfrm>
            <a:off x="683568" y="1460109"/>
            <a:ext cx="6171840" cy="1893960"/>
          </a:xfrm>
          <a:prstGeom prst="rect">
            <a:avLst/>
          </a:prstGeom>
          <a:noFill/>
          <a:ln>
            <a:noFill/>
          </a:ln>
        </p:spPr>
        <p:txBody>
          <a:bodyPr lIns="90000" tIns="45000" rIns="90000" bIns="45000" anchor="b"/>
          <a:lstStyle/>
          <a:p>
            <a:pPr algn="ctr">
              <a:lnSpc>
                <a:spcPct val="100000"/>
              </a:lnSpc>
            </a:pPr>
            <a:r>
              <a:rPr lang="ru-RU" sz="3000" b="1" strike="noStrike" cap="small" spc="-1" dirty="0">
                <a:solidFill>
                  <a:srgbClr val="575F6D"/>
                </a:solidFill>
                <a:uFill>
                  <a:solidFill>
                    <a:srgbClr val="FFFFFF"/>
                  </a:solidFill>
                </a:uFill>
                <a:latin typeface="Century Schoolbook"/>
              </a:rPr>
              <a:t> </a:t>
            </a:r>
            <a:r>
              <a:rPr lang="ru-RU" sz="4800" b="1" strike="noStrike" cap="small" spc="-1" dirty="0">
                <a:uFill>
                  <a:solidFill>
                    <a:srgbClr val="FFFFFF"/>
                  </a:solidFill>
                </a:uFill>
                <a:latin typeface="Century Schoolbook"/>
              </a:rPr>
              <a:t>Социальная сеть </a:t>
            </a:r>
            <a:r>
              <a:rPr lang="ru-RU" sz="4800" b="1" strike="noStrike" cap="small" spc="-1" dirty="0" err="1">
                <a:uFill>
                  <a:solidFill>
                    <a:srgbClr val="FFFFFF"/>
                  </a:solidFill>
                </a:uFill>
                <a:latin typeface="Century Schoolbook"/>
              </a:rPr>
              <a:t>Вконтакте</a:t>
            </a:r>
            <a:endParaRPr lang="ru-RU" sz="4800" b="0" strike="noStrike" spc="-1" dirty="0">
              <a:uFill>
                <a:solidFill>
                  <a:srgbClr val="FFFFFF"/>
                </a:solidFill>
              </a:uFill>
              <a:latin typeface="Century Schoolbook"/>
            </a:endParaRPr>
          </a:p>
        </p:txBody>
      </p:sp>
      <p:sp>
        <p:nvSpPr>
          <p:cNvPr id="111" name="TextShape 2"/>
          <p:cNvSpPr txBox="1"/>
          <p:nvPr/>
        </p:nvSpPr>
        <p:spPr>
          <a:xfrm>
            <a:off x="1249920" y="3500280"/>
            <a:ext cx="6751080" cy="2356920"/>
          </a:xfrm>
          <a:prstGeom prst="rect">
            <a:avLst/>
          </a:prstGeom>
          <a:noFill/>
          <a:ln>
            <a:noFill/>
          </a:ln>
        </p:spPr>
        <p:txBody>
          <a:bodyPr lIns="90000" tIns="45000" rIns="90000" bIns="45000">
            <a:normAutofit/>
          </a:bodyPr>
          <a:lstStyle/>
          <a:p>
            <a:pPr algn="ctr"/>
            <a:endParaRPr lang="ru-RU" sz="32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556792"/>
            <a:ext cx="6912768" cy="2664296"/>
          </a:xfrm>
        </p:spPr>
        <p:txBody>
          <a:bodyPr>
            <a:normAutofit fontScale="90000"/>
          </a:bodyPr>
          <a:lstStyle/>
          <a:p>
            <a:pPr algn="ctr"/>
            <a:r>
              <a:rPr lang="ru-RU" sz="3100" b="1" dirty="0">
                <a:solidFill>
                  <a:schemeClr val="tx1"/>
                </a:solidFill>
              </a:rPr>
              <a:t>2018 год</a:t>
            </a:r>
            <a:br>
              <a:rPr lang="ru-RU" sz="3100" dirty="0">
                <a:solidFill>
                  <a:schemeClr val="tx1"/>
                </a:solidFill>
              </a:rPr>
            </a:br>
            <a:r>
              <a:rPr lang="ru-RU" sz="3100" dirty="0">
                <a:solidFill>
                  <a:schemeClr val="tx1"/>
                </a:solidFill>
              </a:rPr>
              <a:t>14 марта </a:t>
            </a:r>
            <a:r>
              <a:rPr lang="ru-RU" sz="3100" dirty="0" err="1">
                <a:solidFill>
                  <a:schemeClr val="tx1"/>
                </a:solidFill>
              </a:rPr>
              <a:t>ВКонтакте</a:t>
            </a:r>
            <a:r>
              <a:rPr lang="ru-RU" sz="3100" dirty="0">
                <a:solidFill>
                  <a:schemeClr val="tx1"/>
                </a:solidFill>
              </a:rPr>
              <a:t> совместно с Творческой лабораторией Ивана Урганта запустил онлайн-викторину Клевер.</a:t>
            </a:r>
            <a:br>
              <a:rPr lang="ru-RU" sz="3100" dirty="0">
                <a:solidFill>
                  <a:schemeClr val="tx1"/>
                </a:solidFill>
              </a:rPr>
            </a:br>
            <a:br>
              <a:rPr lang="ru-RU" sz="3100" dirty="0">
                <a:solidFill>
                  <a:schemeClr val="tx1"/>
                </a:solidFill>
              </a:rPr>
            </a:br>
            <a:r>
              <a:rPr lang="ru-RU" sz="3100" dirty="0">
                <a:solidFill>
                  <a:schemeClr val="tx1"/>
                </a:solidFill>
              </a:rPr>
              <a:t>23 марта заработал официальный онлайн-магазин одежды и сувениров </a:t>
            </a:r>
            <a:r>
              <a:rPr lang="ru-RU" sz="3100" dirty="0" err="1">
                <a:solidFill>
                  <a:schemeClr val="tx1"/>
                </a:solidFill>
              </a:rPr>
              <a:t>ВКонтакте</a:t>
            </a:r>
            <a:r>
              <a:rPr lang="ru-RU" sz="3100" dirty="0">
                <a:solidFill>
                  <a:schemeClr val="tx1"/>
                </a:solidFill>
              </a:rPr>
              <a:t> — VK </a:t>
            </a:r>
            <a:r>
              <a:rPr lang="ru-RU" sz="3100" dirty="0" err="1">
                <a:solidFill>
                  <a:schemeClr val="tx1"/>
                </a:solidFill>
              </a:rPr>
              <a:t>Shop</a:t>
            </a:r>
            <a:r>
              <a:rPr lang="ru-RU" sz="3100" dirty="0">
                <a:solidFill>
                  <a:schemeClr val="tx1"/>
                </a:solidFill>
              </a:rPr>
              <a:t>.</a:t>
            </a:r>
            <a:br>
              <a:rPr lang="ru-RU" dirty="0">
                <a:solidFill>
                  <a:schemeClr val="tx1"/>
                </a:solidFill>
              </a:rPr>
            </a:br>
            <a:endParaRPr lang="ru-RU" dirty="0">
              <a:solidFill>
                <a:schemeClr val="tx1"/>
              </a:solidFill>
            </a:endParaRPr>
          </a:p>
        </p:txBody>
      </p:sp>
    </p:spTree>
    <p:extLst>
      <p:ext uri="{BB962C8B-B14F-4D97-AF65-F5344CB8AC3E}">
        <p14:creationId xmlns:p14="http://schemas.microsoft.com/office/powerpoint/2010/main" val="2229744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1148" y="3645024"/>
            <a:ext cx="5495869" cy="301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Заголовок 1"/>
          <p:cNvSpPr>
            <a:spLocks noGrp="1"/>
          </p:cNvSpPr>
          <p:nvPr>
            <p:ph type="title"/>
          </p:nvPr>
        </p:nvSpPr>
        <p:spPr>
          <a:xfrm>
            <a:off x="149162" y="1412776"/>
            <a:ext cx="7015126" cy="1144800"/>
          </a:xfrm>
        </p:spPr>
        <p:txBody>
          <a:bodyPr>
            <a:noAutofit/>
          </a:bodyPr>
          <a:lstStyle/>
          <a:p>
            <a:pPr algn="ctr"/>
            <a:r>
              <a:rPr lang="ru-RU" sz="2400" b="1" dirty="0">
                <a:solidFill>
                  <a:schemeClr val="tx1"/>
                </a:solidFill>
              </a:rPr>
              <a:t>2019 год</a:t>
            </a:r>
            <a:br>
              <a:rPr lang="ru-RU" sz="2400" dirty="0">
                <a:solidFill>
                  <a:schemeClr val="tx1"/>
                </a:solidFill>
              </a:rPr>
            </a:br>
            <a:r>
              <a:rPr lang="ru-RU" sz="2400" dirty="0">
                <a:solidFill>
                  <a:schemeClr val="tx1"/>
                </a:solidFill>
              </a:rPr>
              <a:t>В феврале 2019 года «</a:t>
            </a:r>
            <a:r>
              <a:rPr lang="ru-RU" sz="2400" dirty="0" err="1">
                <a:solidFill>
                  <a:schemeClr val="tx1"/>
                </a:solidFill>
              </a:rPr>
              <a:t>ВКонтакте</a:t>
            </a:r>
            <a:r>
              <a:rPr lang="ru-RU" sz="2400" dirty="0">
                <a:solidFill>
                  <a:schemeClr val="tx1"/>
                </a:solidFill>
              </a:rPr>
              <a:t>» начала продавать товары с </a:t>
            </a:r>
            <a:r>
              <a:rPr lang="ru-RU" sz="2400" dirty="0" err="1">
                <a:solidFill>
                  <a:schemeClr val="tx1"/>
                </a:solidFill>
              </a:rPr>
              <a:t>AliExpress</a:t>
            </a:r>
            <a:r>
              <a:rPr lang="ru-RU" sz="2400" dirty="0">
                <a:solidFill>
                  <a:schemeClr val="tx1"/>
                </a:solidFill>
              </a:rPr>
              <a:t>.</a:t>
            </a:r>
            <a:br>
              <a:rPr lang="ru-RU" sz="2400" dirty="0">
                <a:solidFill>
                  <a:schemeClr val="tx1"/>
                </a:solidFill>
              </a:rPr>
            </a:br>
            <a:br>
              <a:rPr lang="ru-RU" sz="2400" dirty="0">
                <a:solidFill>
                  <a:schemeClr val="tx1"/>
                </a:solidFill>
              </a:rPr>
            </a:br>
            <a:r>
              <a:rPr lang="ru-RU" sz="2400" dirty="0">
                <a:solidFill>
                  <a:schemeClr val="tx1"/>
                </a:solidFill>
              </a:rPr>
              <a:t>21 мая 2019 года «</a:t>
            </a:r>
            <a:r>
              <a:rPr lang="ru-RU" sz="2400" dirty="0" err="1">
                <a:solidFill>
                  <a:schemeClr val="tx1"/>
                </a:solidFill>
              </a:rPr>
              <a:t>Вконтакте</a:t>
            </a:r>
            <a:r>
              <a:rPr lang="ru-RU" sz="2400" dirty="0">
                <a:solidFill>
                  <a:schemeClr val="tx1"/>
                </a:solidFill>
              </a:rPr>
              <a:t>» запустила платформу «Биржа авторов», где можно найти музыкантов, художников, дизайнеров, мастеров </a:t>
            </a:r>
            <a:r>
              <a:rPr lang="ru-RU" sz="2400" dirty="0" err="1">
                <a:solidFill>
                  <a:schemeClr val="tx1"/>
                </a:solidFill>
              </a:rPr>
              <a:t>мемов</a:t>
            </a:r>
            <a:r>
              <a:rPr lang="ru-RU" sz="2400" dirty="0">
                <a:solidFill>
                  <a:schemeClr val="tx1"/>
                </a:solidFill>
              </a:rPr>
              <a:t> и копирайтеров.</a:t>
            </a:r>
            <a:br>
              <a:rPr lang="ru-RU" sz="2400" dirty="0">
                <a:solidFill>
                  <a:schemeClr val="tx1"/>
                </a:solidFill>
              </a:rPr>
            </a:br>
            <a:endParaRPr lang="ru-RU" sz="2400" dirty="0">
              <a:solidFill>
                <a:schemeClr val="tx1"/>
              </a:solidFill>
            </a:endParaRPr>
          </a:p>
        </p:txBody>
      </p:sp>
    </p:spTree>
    <p:extLst>
      <p:ext uri="{BB962C8B-B14F-4D97-AF65-F5344CB8AC3E}">
        <p14:creationId xmlns:p14="http://schemas.microsoft.com/office/powerpoint/2010/main" val="1411327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924944"/>
            <a:ext cx="6706908" cy="1144800"/>
          </a:xfrm>
        </p:spPr>
        <p:txBody>
          <a:bodyPr>
            <a:normAutofit fontScale="90000"/>
          </a:bodyPr>
          <a:lstStyle/>
          <a:p>
            <a:pPr algn="ctr"/>
            <a:r>
              <a:rPr lang="ru-RU" b="1" dirty="0">
                <a:solidFill>
                  <a:schemeClr val="tx1"/>
                </a:solidFill>
              </a:rPr>
              <a:t>2020 год</a:t>
            </a:r>
            <a:br>
              <a:rPr lang="ru-RU" dirty="0">
                <a:solidFill>
                  <a:schemeClr val="tx1"/>
                </a:solidFill>
              </a:rPr>
            </a:br>
            <a:r>
              <a:rPr lang="ru-RU" dirty="0">
                <a:solidFill>
                  <a:schemeClr val="tx1"/>
                </a:solidFill>
              </a:rPr>
              <a:t>В июне 2020 «</a:t>
            </a:r>
            <a:r>
              <a:rPr lang="ru-RU" dirty="0" err="1">
                <a:solidFill>
                  <a:schemeClr val="tx1"/>
                </a:solidFill>
              </a:rPr>
              <a:t>Вконтакте</a:t>
            </a:r>
            <a:r>
              <a:rPr lang="ru-RU" dirty="0">
                <a:solidFill>
                  <a:schemeClr val="tx1"/>
                </a:solidFill>
              </a:rPr>
              <a:t>» запустила платформу «Клипы», которую тут же назвали «русским </a:t>
            </a:r>
            <a:r>
              <a:rPr lang="ru-RU" dirty="0" err="1">
                <a:solidFill>
                  <a:schemeClr val="tx1"/>
                </a:solidFill>
              </a:rPr>
              <a:t>Tik</a:t>
            </a:r>
            <a:r>
              <a:rPr lang="ru-RU" dirty="0">
                <a:solidFill>
                  <a:schemeClr val="tx1"/>
                </a:solidFill>
              </a:rPr>
              <a:t> </a:t>
            </a:r>
            <a:r>
              <a:rPr lang="ru-RU" dirty="0" err="1">
                <a:solidFill>
                  <a:schemeClr val="tx1"/>
                </a:solidFill>
              </a:rPr>
              <a:t>Tok</a:t>
            </a:r>
            <a:r>
              <a:rPr lang="ru-RU" dirty="0">
                <a:solidFill>
                  <a:schemeClr val="tx1"/>
                </a:solidFill>
              </a:rPr>
              <a:t>» из-за схожести идей и функционала. На развитие и продвижение данной платформы руководство компании выделяет более 1 млрд рублей.</a:t>
            </a:r>
            <a:br>
              <a:rPr lang="ru-RU" dirty="0">
                <a:solidFill>
                  <a:schemeClr val="tx1"/>
                </a:solidFill>
              </a:rPr>
            </a:br>
            <a:br>
              <a:rPr lang="ru-RU" dirty="0"/>
            </a:br>
            <a:r>
              <a:rPr lang="ru-RU" dirty="0"/>
              <a:t> </a:t>
            </a:r>
            <a:br>
              <a:rPr lang="ru-RU" dirty="0"/>
            </a:br>
            <a:endParaRPr lang="ru-RU" dirty="0"/>
          </a:p>
        </p:txBody>
      </p:sp>
    </p:spTree>
    <p:extLst>
      <p:ext uri="{BB962C8B-B14F-4D97-AF65-F5344CB8AC3E}">
        <p14:creationId xmlns:p14="http://schemas.microsoft.com/office/powerpoint/2010/main" val="2932695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ustomShape 1"/>
          <p:cNvSpPr/>
          <p:nvPr/>
        </p:nvSpPr>
        <p:spPr>
          <a:xfrm>
            <a:off x="395536" y="980728"/>
            <a:ext cx="6878448" cy="6399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ru-RU" sz="1800" b="0" strike="noStrike" spc="-1" dirty="0">
                <a:solidFill>
                  <a:srgbClr val="000000"/>
                </a:solidFill>
                <a:uFill>
                  <a:solidFill>
                    <a:srgbClr val="FFFFFF"/>
                  </a:solidFill>
                </a:uFill>
                <a:latin typeface="Century Schoolbook"/>
              </a:rPr>
              <a:t>Учредителями </a:t>
            </a:r>
            <a:r>
              <a:rPr lang="ru-RU" sz="1800" b="0" strike="noStrike" spc="-1" dirty="0" err="1">
                <a:solidFill>
                  <a:srgbClr val="000000"/>
                </a:solidFill>
                <a:uFill>
                  <a:solidFill>
                    <a:srgbClr val="FFFFFF"/>
                  </a:solidFill>
                </a:uFill>
                <a:latin typeface="Century Schoolbook"/>
              </a:rPr>
              <a:t>ВКонтакте</a:t>
            </a:r>
            <a:r>
              <a:rPr lang="ru-RU" sz="1800" b="0" strike="noStrike" spc="-1" dirty="0">
                <a:solidFill>
                  <a:srgbClr val="000000"/>
                </a:solidFill>
                <a:uFill>
                  <a:solidFill>
                    <a:srgbClr val="FFFFFF"/>
                  </a:solidFill>
                </a:uFill>
                <a:latin typeface="Century Schoolbook"/>
              </a:rPr>
              <a:t>, по данным газеты «Ведомости», являются сын известного российского предпринимателя Михаила </a:t>
            </a:r>
            <a:r>
              <a:rPr lang="ru-RU" sz="1800" b="0" strike="noStrike" spc="-1" dirty="0" err="1">
                <a:solidFill>
                  <a:srgbClr val="000000"/>
                </a:solidFill>
                <a:uFill>
                  <a:solidFill>
                    <a:srgbClr val="FFFFFF"/>
                  </a:solidFill>
                </a:uFill>
                <a:latin typeface="Century Schoolbook"/>
              </a:rPr>
              <a:t>Мирилашвили</a:t>
            </a:r>
            <a:r>
              <a:rPr lang="ru-RU" sz="1800" b="0" strike="noStrike" spc="-1" dirty="0">
                <a:solidFill>
                  <a:srgbClr val="000000"/>
                </a:solidFill>
                <a:uFill>
                  <a:solidFill>
                    <a:srgbClr val="FFFFFF"/>
                  </a:solidFill>
                </a:uFill>
                <a:latin typeface="Century Schoolbook"/>
              </a:rPr>
              <a:t> Вячеслав и его дед, а также Павел Дуров и Лев Левиев.</a:t>
            </a:r>
            <a:endParaRPr lang="ru-RU" sz="1800" b="0" strike="noStrike" spc="-1" dirty="0">
              <a:solidFill>
                <a:srgbClr val="000000"/>
              </a:solidFill>
              <a:uFill>
                <a:solidFill>
                  <a:srgbClr val="FFFFFF"/>
                </a:solidFill>
              </a:uFill>
              <a:latin typeface="Arial"/>
            </a:endParaRPr>
          </a:p>
          <a:p>
            <a:pPr algn="just">
              <a:lnSpc>
                <a:spcPct val="100000"/>
              </a:lnSpc>
            </a:pPr>
            <a:r>
              <a:rPr lang="ru-RU" sz="1800" b="0" strike="noStrike" spc="-1" dirty="0">
                <a:solidFill>
                  <a:srgbClr val="000000"/>
                </a:solidFill>
                <a:uFill>
                  <a:solidFill>
                    <a:srgbClr val="FFFFFF"/>
                  </a:solidFill>
                </a:uFill>
                <a:latin typeface="Century Schoolbook"/>
              </a:rPr>
              <a:t>    </a:t>
            </a:r>
            <a:r>
              <a:rPr lang="ru-RU" sz="1800" b="1" u="sng" strike="noStrike" spc="-1" dirty="0">
                <a:solidFill>
                  <a:srgbClr val="D2611C"/>
                </a:solidFill>
                <a:uFill>
                  <a:solidFill>
                    <a:srgbClr val="FFFFFF"/>
                  </a:solidFill>
                </a:uFill>
                <a:latin typeface="Century Schoolbook"/>
                <a:hlinkClick r:id="rId2"/>
              </a:rPr>
              <a:t>Павел Дуров</a:t>
            </a:r>
            <a:r>
              <a:rPr lang="ru-RU" sz="1800" b="0" strike="noStrike" spc="-1" dirty="0">
                <a:solidFill>
                  <a:srgbClr val="000000"/>
                </a:solidFill>
                <a:uFill>
                  <a:solidFill>
                    <a:srgbClr val="FFFFFF"/>
                  </a:solidFill>
                </a:uFill>
                <a:latin typeface="Century Schoolbook"/>
              </a:rPr>
              <a:t>— выпускник филологического факультета Санкт-Петербургского Государственного Университета. Во время учебы в университете создал несколько популярных среди студентов интернет-проектов.</a:t>
            </a:r>
            <a:endParaRPr lang="ru-RU" sz="1800" b="0" strike="noStrike" spc="-1" dirty="0">
              <a:solidFill>
                <a:srgbClr val="000000"/>
              </a:solidFill>
              <a:uFill>
                <a:solidFill>
                  <a:srgbClr val="FFFFFF"/>
                </a:solidFill>
              </a:uFill>
              <a:latin typeface="Arial"/>
            </a:endParaRPr>
          </a:p>
          <a:p>
            <a:pPr algn="just">
              <a:lnSpc>
                <a:spcPct val="100000"/>
              </a:lnSpc>
            </a:pPr>
            <a:r>
              <a:rPr lang="ru-RU" sz="1800" b="0" u="sng" strike="noStrike" spc="-1" dirty="0">
                <a:solidFill>
                  <a:srgbClr val="D2611C"/>
                </a:solidFill>
                <a:uFill>
                  <a:solidFill>
                    <a:srgbClr val="FFFFFF"/>
                  </a:solidFill>
                </a:uFill>
                <a:latin typeface="Century Schoolbook"/>
                <a:hlinkClick r:id="rId3"/>
              </a:rPr>
              <a:t>durov.com</a:t>
            </a:r>
            <a:r>
              <a:rPr lang="ru-RU" sz="1800" b="0" strike="noStrike" spc="-1" dirty="0">
                <a:solidFill>
                  <a:srgbClr val="000000"/>
                </a:solidFill>
                <a:uFill>
                  <a:solidFill>
                    <a:srgbClr val="FFFFFF"/>
                  </a:solidFill>
                </a:uFill>
                <a:latin typeface="Century Schoolbook"/>
              </a:rPr>
              <a:t>— сайт для студентов гуманитарных специальностей, с возможностями обмена полезными для учёбы материалами, который становился особенно популярным во время сессии.</a:t>
            </a:r>
            <a:endParaRPr lang="ru-RU" sz="1800" b="0" strike="noStrike" spc="-1" dirty="0">
              <a:solidFill>
                <a:srgbClr val="000000"/>
              </a:solidFill>
              <a:uFill>
                <a:solidFill>
                  <a:srgbClr val="FFFFFF"/>
                </a:solidFill>
              </a:uFill>
              <a:latin typeface="Arial"/>
            </a:endParaRPr>
          </a:p>
          <a:p>
            <a:pPr algn="just">
              <a:lnSpc>
                <a:spcPct val="100000"/>
              </a:lnSpc>
            </a:pPr>
            <a:br>
              <a:rPr dirty="0"/>
            </a:br>
            <a:r>
              <a:rPr lang="ru-RU" sz="1800" b="0" u="sng" strike="noStrike" spc="-1" dirty="0">
                <a:solidFill>
                  <a:srgbClr val="D2611C"/>
                </a:solidFill>
                <a:uFill>
                  <a:solidFill>
                    <a:srgbClr val="FFFFFF"/>
                  </a:solidFill>
                </a:uFill>
                <a:latin typeface="Century Schoolbook"/>
                <a:hlinkClick r:id="rId4"/>
              </a:rPr>
              <a:t>spbgu.ru</a:t>
            </a:r>
            <a:r>
              <a:rPr lang="ru-RU" sz="1800" b="0" strike="noStrike" spc="-1" dirty="0">
                <a:solidFill>
                  <a:srgbClr val="000000"/>
                </a:solidFill>
                <a:uFill>
                  <a:solidFill>
                    <a:srgbClr val="FFFFFF"/>
                  </a:solidFill>
                </a:uFill>
                <a:latin typeface="Century Schoolbook"/>
              </a:rPr>
              <a:t>— студенческий форум Санкт-Петербургского Университета.</a:t>
            </a:r>
            <a:endParaRPr lang="ru-RU" sz="1800" b="0" strike="noStrike" spc="-1" dirty="0">
              <a:solidFill>
                <a:srgbClr val="000000"/>
              </a:solidFill>
              <a:uFill>
                <a:solidFill>
                  <a:srgbClr val="FFFFFF"/>
                </a:solidFill>
              </a:uFill>
              <a:latin typeface="Arial"/>
            </a:endParaRPr>
          </a:p>
          <a:p>
            <a:pPr>
              <a:lnSpc>
                <a:spcPct val="100000"/>
              </a:lnSpc>
            </a:pPr>
            <a:r>
              <a:rPr lang="ru-RU" sz="1800" b="0" strike="noStrike" spc="-1" dirty="0">
                <a:solidFill>
                  <a:srgbClr val="000000"/>
                </a:solidFill>
                <a:uFill>
                  <a:solidFill>
                    <a:srgbClr val="FFFFFF"/>
                  </a:solidFill>
                </a:uFill>
                <a:latin typeface="Century Schoolbook"/>
              </a:rPr>
              <a:t>   </a:t>
            </a:r>
            <a:br>
              <a:rPr dirty="0"/>
            </a:br>
            <a:endParaRPr lang="ru-RU"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p:nvPr>
        </p:nvSpPr>
        <p:spPr>
          <a:xfrm>
            <a:off x="112697" y="836712"/>
            <a:ext cx="7051591" cy="6021288"/>
          </a:xfrm>
        </p:spPr>
        <p:txBody>
          <a:bodyPr>
            <a:normAutofit/>
          </a:bodyPr>
          <a:lstStyle/>
          <a:p>
            <a:pPr fontAlgn="base"/>
            <a:r>
              <a:rPr lang="ru-RU" b="1" dirty="0"/>
              <a:t>2006 год. Запуск социальной сети</a:t>
            </a:r>
          </a:p>
          <a:p>
            <a:pPr fontAlgn="base"/>
            <a:r>
              <a:rPr lang="ru-RU" dirty="0"/>
              <a:t>Пока ещё известный только студентам Санкт-Петербурга вход на сайт выглядел так:</a:t>
            </a:r>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dirty="0"/>
          </a:p>
          <a:p>
            <a:pPr fontAlgn="base"/>
            <a:endParaRPr lang="ru-RU" b="1" dirty="0"/>
          </a:p>
          <a:p>
            <a:pPr fontAlgn="base"/>
            <a:endParaRPr lang="ru-RU" dirty="0"/>
          </a:p>
          <a:p>
            <a:endParaRPr lang="ru-RU" dirty="0"/>
          </a:p>
        </p:txBody>
      </p:sp>
      <p:sp>
        <p:nvSpPr>
          <p:cNvPr id="2" name="Заголовок 1"/>
          <p:cNvSpPr>
            <a:spLocks noGrp="1"/>
          </p:cNvSpPr>
          <p:nvPr>
            <p:ph type="title"/>
          </p:nvPr>
        </p:nvSpPr>
        <p:spPr>
          <a:xfrm>
            <a:off x="539552" y="-171400"/>
            <a:ext cx="8229240" cy="1144800"/>
          </a:xfrm>
        </p:spPr>
        <p:txBody>
          <a:bodyPr/>
          <a:lstStyle/>
          <a:p>
            <a:pPr algn="ctr"/>
            <a:r>
              <a:rPr lang="ru-RU" sz="3200" dirty="0"/>
              <a:t>Изменения и обновления</a:t>
            </a:r>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312" y="2852936"/>
            <a:ext cx="6408713" cy="22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674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836712"/>
            <a:ext cx="7200800" cy="4437112"/>
          </a:xfrm>
        </p:spPr>
        <p:txBody>
          <a:bodyPr/>
          <a:lstStyle/>
          <a:p>
            <a:pPr algn="ctr"/>
            <a:r>
              <a:rPr lang="ru-RU" sz="2400" b="1" dirty="0">
                <a:solidFill>
                  <a:schemeClr val="tx1"/>
                </a:solidFill>
              </a:rPr>
              <a:t>2007 год</a:t>
            </a:r>
            <a:br>
              <a:rPr lang="ru-RU" sz="2400" dirty="0">
                <a:solidFill>
                  <a:schemeClr val="tx1"/>
                </a:solidFill>
              </a:rPr>
            </a:br>
            <a:br>
              <a:rPr lang="ru-RU" sz="2400" dirty="0">
                <a:solidFill>
                  <a:schemeClr val="tx1"/>
                </a:solidFill>
              </a:rPr>
            </a:br>
            <a:r>
              <a:rPr lang="ru-RU" sz="2400" dirty="0">
                <a:solidFill>
                  <a:schemeClr val="tx1"/>
                </a:solidFill>
              </a:rPr>
              <a:t>Благодаря сервису «Обновления» формируется первая </a:t>
            </a:r>
            <a:br>
              <a:rPr lang="ru-RU" sz="2400" dirty="0">
                <a:solidFill>
                  <a:schemeClr val="tx1"/>
                </a:solidFill>
              </a:rPr>
            </a:br>
            <a:r>
              <a:rPr lang="ru-RU" sz="2400" dirty="0">
                <a:solidFill>
                  <a:schemeClr val="tx1"/>
                </a:solidFill>
              </a:rPr>
              <a:t>лента новостей.</a:t>
            </a:r>
            <a:br>
              <a:rPr lang="ru-RU" sz="2400" dirty="0">
                <a:solidFill>
                  <a:schemeClr val="tx1"/>
                </a:solidFill>
              </a:rPr>
            </a:br>
            <a:r>
              <a:rPr lang="ru-RU" sz="2400" dirty="0">
                <a:solidFill>
                  <a:schemeClr val="tx1"/>
                </a:solidFill>
              </a:rPr>
              <a:t>Появляется возможность рисовать «Граффити» на страницах пользователей.</a:t>
            </a:r>
            <a:br>
              <a:rPr lang="ru-RU" sz="2400" dirty="0">
                <a:solidFill>
                  <a:schemeClr val="tx1"/>
                </a:solidFill>
              </a:rPr>
            </a:br>
            <a:r>
              <a:rPr lang="ru-RU" sz="2400" dirty="0">
                <a:solidFill>
                  <a:schemeClr val="tx1"/>
                </a:solidFill>
              </a:rPr>
              <a:t>Можно ставить статусы и указывать семейное положение.</a:t>
            </a:r>
            <a:br>
              <a:rPr lang="ru-RU" sz="2400" dirty="0">
                <a:solidFill>
                  <a:schemeClr val="tx1"/>
                </a:solidFill>
              </a:rPr>
            </a:br>
            <a:r>
              <a:rPr lang="ru-RU" sz="2400" dirty="0">
                <a:solidFill>
                  <a:schemeClr val="tx1"/>
                </a:solidFill>
              </a:rPr>
              <a:t>Можно загружать и добавлять аудио- и видеозаписи.</a:t>
            </a:r>
            <a:br>
              <a:rPr lang="ru-RU" sz="2400" dirty="0">
                <a:solidFill>
                  <a:schemeClr val="tx1"/>
                </a:solidFill>
              </a:rPr>
            </a:br>
            <a:r>
              <a:rPr lang="ru-RU" sz="2400" dirty="0">
                <a:solidFill>
                  <a:schemeClr val="tx1"/>
                </a:solidFill>
              </a:rPr>
              <a:t>Запуск мобильной версии «</a:t>
            </a:r>
            <a:r>
              <a:rPr lang="ru-RU" sz="2400" dirty="0" err="1">
                <a:solidFill>
                  <a:schemeClr val="tx1"/>
                </a:solidFill>
              </a:rPr>
              <a:t>ВКонтакте</a:t>
            </a:r>
            <a:r>
              <a:rPr lang="ru-RU" sz="2400" dirty="0">
                <a:solidFill>
                  <a:schemeClr val="tx1"/>
                </a:solidFill>
              </a:rPr>
              <a:t>».</a:t>
            </a:r>
          </a:p>
        </p:txBody>
      </p:sp>
    </p:spTree>
    <p:extLst>
      <p:ext uri="{BB962C8B-B14F-4D97-AF65-F5344CB8AC3E}">
        <p14:creationId xmlns:p14="http://schemas.microsoft.com/office/powerpoint/2010/main" val="2340962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628800"/>
            <a:ext cx="7272808" cy="3312368"/>
          </a:xfrm>
        </p:spPr>
        <p:txBody>
          <a:bodyPr>
            <a:noAutofit/>
          </a:bodyPr>
          <a:lstStyle/>
          <a:p>
            <a:pPr algn="ctr"/>
            <a:r>
              <a:rPr lang="ru-RU" sz="2800" b="1" dirty="0">
                <a:solidFill>
                  <a:schemeClr val="tx1"/>
                </a:solidFill>
              </a:rPr>
              <a:t>2008 год</a:t>
            </a:r>
            <a:br>
              <a:rPr lang="ru-RU" sz="2800" dirty="0">
                <a:solidFill>
                  <a:schemeClr val="tx1"/>
                </a:solidFill>
              </a:rPr>
            </a:br>
            <a:r>
              <a:rPr lang="ru-RU" sz="2800" dirty="0">
                <a:solidFill>
                  <a:schemeClr val="tx1"/>
                </a:solidFill>
              </a:rPr>
              <a:t>В 2008 году «ВКонтакте» приобрел широкую известность и стал самым популярным сайтом в России. В ноябре 2008 года было объявлено, что количество пользователей соцсети перевалило за 20 миллионов. Летом 2008 года на сайте «</a:t>
            </a:r>
            <a:r>
              <a:rPr lang="ru-RU" sz="2800" dirty="0" err="1">
                <a:solidFill>
                  <a:schemeClr val="tx1"/>
                </a:solidFill>
              </a:rPr>
              <a:t>ВКонтакте</a:t>
            </a:r>
            <a:r>
              <a:rPr lang="ru-RU" sz="2800" dirty="0">
                <a:solidFill>
                  <a:schemeClr val="tx1"/>
                </a:solidFill>
              </a:rPr>
              <a:t>» впервые появилась реклама — до этого момента ее там не было.</a:t>
            </a:r>
            <a:br>
              <a:rPr lang="ru-RU" sz="2800" dirty="0">
                <a:solidFill>
                  <a:schemeClr val="tx1"/>
                </a:solidFill>
              </a:rPr>
            </a:br>
            <a:br>
              <a:rPr lang="ru-RU" sz="2800" dirty="0">
                <a:solidFill>
                  <a:schemeClr val="tx1"/>
                </a:solidFill>
              </a:rPr>
            </a:br>
            <a:r>
              <a:rPr lang="ru-RU" sz="2800" dirty="0">
                <a:solidFill>
                  <a:schemeClr val="tx1"/>
                </a:solidFill>
              </a:rPr>
              <a:t>Запускаются первые приложения.</a:t>
            </a:r>
            <a:br>
              <a:rPr lang="ru-RU" sz="2800" dirty="0">
                <a:solidFill>
                  <a:schemeClr val="tx1"/>
                </a:solidFill>
              </a:rPr>
            </a:br>
            <a:r>
              <a:rPr lang="ru-RU" sz="2800" dirty="0">
                <a:solidFill>
                  <a:schemeClr val="tx1"/>
                </a:solidFill>
              </a:rPr>
              <a:t>Появляется раздел «Подарки».</a:t>
            </a:r>
          </a:p>
        </p:txBody>
      </p:sp>
    </p:spTree>
    <p:extLst>
      <p:ext uri="{BB962C8B-B14F-4D97-AF65-F5344CB8AC3E}">
        <p14:creationId xmlns:p14="http://schemas.microsoft.com/office/powerpoint/2010/main" val="4282987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2644" y="2996952"/>
            <a:ext cx="7056784" cy="1144800"/>
          </a:xfrm>
        </p:spPr>
        <p:txBody>
          <a:bodyPr>
            <a:normAutofit fontScale="90000"/>
          </a:bodyPr>
          <a:lstStyle/>
          <a:p>
            <a:pPr algn="ctr"/>
            <a:r>
              <a:rPr lang="ru-RU" b="1" dirty="0">
                <a:solidFill>
                  <a:schemeClr val="tx1"/>
                </a:solidFill>
              </a:rPr>
              <a:t>2012 год. Переезд</a:t>
            </a:r>
            <a:br>
              <a:rPr lang="ru-RU" dirty="0">
                <a:solidFill>
                  <a:schemeClr val="tx1"/>
                </a:solidFill>
              </a:rPr>
            </a:br>
            <a:r>
              <a:rPr lang="ru-RU" dirty="0">
                <a:solidFill>
                  <a:schemeClr val="tx1"/>
                </a:solidFill>
              </a:rPr>
              <a:t>В 2012 году сайт «</a:t>
            </a:r>
            <a:r>
              <a:rPr lang="ru-RU" dirty="0" err="1">
                <a:solidFill>
                  <a:schemeClr val="tx1"/>
                </a:solidFill>
              </a:rPr>
              <a:t>ВКонтакте</a:t>
            </a:r>
            <a:r>
              <a:rPr lang="ru-RU" dirty="0">
                <a:solidFill>
                  <a:schemeClr val="tx1"/>
                </a:solidFill>
              </a:rPr>
              <a:t>» окончательно переехал на доменное имя VK.</a:t>
            </a:r>
          </a:p>
        </p:txBody>
      </p:sp>
      <p:pic>
        <p:nvPicPr>
          <p:cNvPr id="819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890" t="5194" r="7686" b="3513"/>
          <a:stretch/>
        </p:blipFill>
        <p:spPr bwMode="auto">
          <a:xfrm>
            <a:off x="3635896" y="476672"/>
            <a:ext cx="1382329" cy="15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296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492896"/>
            <a:ext cx="6690906" cy="1144800"/>
          </a:xfrm>
        </p:spPr>
        <p:txBody>
          <a:bodyPr>
            <a:normAutofit fontScale="90000"/>
          </a:bodyPr>
          <a:lstStyle/>
          <a:p>
            <a:pPr algn="ctr"/>
            <a:r>
              <a:rPr lang="ru-RU" b="1" dirty="0">
                <a:solidFill>
                  <a:schemeClr val="tx1"/>
                </a:solidFill>
              </a:rPr>
              <a:t>2015 год</a:t>
            </a:r>
            <a:br>
              <a:rPr lang="ru-RU" dirty="0">
                <a:solidFill>
                  <a:schemeClr val="tx1"/>
                </a:solidFill>
              </a:rPr>
            </a:br>
            <a:r>
              <a:rPr lang="ru-RU" dirty="0">
                <a:solidFill>
                  <a:schemeClr val="tx1"/>
                </a:solidFill>
              </a:rPr>
              <a:t>Появляется раздел «Товары». Пользователи получают возможность создавать собственные интернет-магазины внутри сети.</a:t>
            </a:r>
            <a:br>
              <a:rPr lang="ru-RU" dirty="0">
                <a:solidFill>
                  <a:schemeClr val="tx1"/>
                </a:solidFill>
              </a:rPr>
            </a:br>
            <a:br>
              <a:rPr lang="ru-RU" dirty="0">
                <a:solidFill>
                  <a:schemeClr val="tx1"/>
                </a:solidFill>
              </a:rPr>
            </a:br>
            <a:r>
              <a:rPr lang="ru-RU" dirty="0">
                <a:solidFill>
                  <a:schemeClr val="tx1"/>
                </a:solidFill>
              </a:rPr>
              <a:t>Можно отправлять сообщения не только пользователям, но и сообществам.</a:t>
            </a:r>
          </a:p>
        </p:txBody>
      </p:sp>
    </p:spTree>
    <p:extLst>
      <p:ext uri="{BB962C8B-B14F-4D97-AF65-F5344CB8AC3E}">
        <p14:creationId xmlns:p14="http://schemas.microsoft.com/office/powerpoint/2010/main" val="2964606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564904"/>
            <a:ext cx="7200800" cy="1144800"/>
          </a:xfrm>
        </p:spPr>
        <p:txBody>
          <a:bodyPr>
            <a:noAutofit/>
          </a:bodyPr>
          <a:lstStyle/>
          <a:p>
            <a:pPr algn="ctr"/>
            <a:r>
              <a:rPr lang="ru-RU" sz="2800" b="1" dirty="0">
                <a:solidFill>
                  <a:schemeClr val="tx1"/>
                </a:solidFill>
              </a:rPr>
              <a:t>2016 год.</a:t>
            </a:r>
            <a:br>
              <a:rPr lang="ru-RU" sz="2800" dirty="0">
                <a:solidFill>
                  <a:schemeClr val="tx1"/>
                </a:solidFill>
              </a:rPr>
            </a:br>
            <a:r>
              <a:rPr lang="ru-RU" sz="2800" dirty="0">
                <a:solidFill>
                  <a:schemeClr val="tx1"/>
                </a:solidFill>
              </a:rPr>
              <a:t>Лента новостей становится «умной», подстраиваясь под интересы конкретного пользователя.</a:t>
            </a:r>
            <a:br>
              <a:rPr lang="ru-RU" sz="2800" dirty="0">
                <a:solidFill>
                  <a:schemeClr val="tx1"/>
                </a:solidFill>
              </a:rPr>
            </a:br>
            <a:r>
              <a:rPr lang="ru-RU" sz="2800" dirty="0">
                <a:solidFill>
                  <a:schemeClr val="tx1"/>
                </a:solidFill>
              </a:rPr>
              <a:t>Запуск безналичных денежных переводов.</a:t>
            </a:r>
            <a:br>
              <a:rPr lang="ru-RU" sz="2800" dirty="0">
                <a:solidFill>
                  <a:schemeClr val="tx1"/>
                </a:solidFill>
              </a:rPr>
            </a:br>
            <a:r>
              <a:rPr lang="ru-RU" sz="2800" dirty="0">
                <a:solidFill>
                  <a:schemeClr val="tx1"/>
                </a:solidFill>
              </a:rPr>
              <a:t>Появляется возможность вести игровые трансляции (</a:t>
            </a:r>
            <a:r>
              <a:rPr lang="ru-RU" sz="2800" dirty="0" err="1">
                <a:solidFill>
                  <a:schemeClr val="tx1"/>
                </a:solidFill>
              </a:rPr>
              <a:t>стримы</a:t>
            </a:r>
            <a:r>
              <a:rPr lang="ru-RU" sz="2800" dirty="0">
                <a:solidFill>
                  <a:schemeClr val="tx1"/>
                </a:solidFill>
              </a:rPr>
              <a:t>).</a:t>
            </a:r>
            <a:br>
              <a:rPr lang="ru-RU" sz="2800" dirty="0">
                <a:solidFill>
                  <a:schemeClr val="tx1"/>
                </a:solidFill>
              </a:rPr>
            </a:br>
            <a:r>
              <a:rPr lang="ru-RU" sz="2800" dirty="0">
                <a:solidFill>
                  <a:schemeClr val="tx1"/>
                </a:solidFill>
              </a:rPr>
              <a:t>Внедряется возможность отправлять голосовые сообщения.</a:t>
            </a:r>
            <a:br>
              <a:rPr lang="ru-RU" sz="2800" dirty="0">
                <a:solidFill>
                  <a:schemeClr val="tx1"/>
                </a:solidFill>
              </a:rPr>
            </a:br>
            <a:r>
              <a:rPr lang="ru-RU" sz="2800" dirty="0">
                <a:solidFill>
                  <a:schemeClr val="tx1"/>
                </a:solidFill>
              </a:rPr>
              <a:t>VK полностью меняет дизайн полной версии сайта.</a:t>
            </a:r>
          </a:p>
        </p:txBody>
      </p:sp>
    </p:spTree>
    <p:extLst>
      <p:ext uri="{BB962C8B-B14F-4D97-AF65-F5344CB8AC3E}">
        <p14:creationId xmlns:p14="http://schemas.microsoft.com/office/powerpoint/2010/main" val="3581255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132856"/>
            <a:ext cx="6485892" cy="1859256"/>
          </a:xfrm>
        </p:spPr>
        <p:txBody>
          <a:bodyPr>
            <a:normAutofit fontScale="90000"/>
          </a:bodyPr>
          <a:lstStyle/>
          <a:p>
            <a:pPr algn="ctr"/>
            <a:r>
              <a:rPr lang="ru-RU" b="1" dirty="0">
                <a:solidFill>
                  <a:schemeClr val="tx1"/>
                </a:solidFill>
              </a:rPr>
              <a:t>2017 год</a:t>
            </a:r>
            <a:br>
              <a:rPr lang="ru-RU" dirty="0">
                <a:solidFill>
                  <a:schemeClr val="tx1"/>
                </a:solidFill>
              </a:rPr>
            </a:br>
            <a:r>
              <a:rPr lang="ru-RU" dirty="0">
                <a:solidFill>
                  <a:schemeClr val="tx1"/>
                </a:solidFill>
              </a:rPr>
              <a:t>VK появляется возможность записывать «Истории».</a:t>
            </a:r>
            <a:br>
              <a:rPr lang="ru-RU" dirty="0">
                <a:solidFill>
                  <a:schemeClr val="tx1"/>
                </a:solidFill>
              </a:rPr>
            </a:br>
            <a:r>
              <a:rPr lang="ru-RU" dirty="0">
                <a:solidFill>
                  <a:schemeClr val="tx1"/>
                </a:solidFill>
              </a:rPr>
              <a:t>Происходит глобальное обновление мобильных приложений VK.</a:t>
            </a:r>
            <a:br>
              <a:rPr lang="ru-RU" dirty="0">
                <a:solidFill>
                  <a:schemeClr val="tx1"/>
                </a:solidFill>
              </a:rPr>
            </a:br>
            <a:r>
              <a:rPr lang="ru-RU" dirty="0">
                <a:solidFill>
                  <a:schemeClr val="tx1"/>
                </a:solidFill>
              </a:rPr>
              <a:t>Ограничение прослушивания музыки в фоновом режиме. Внедрение платной месячной подписки.</a:t>
            </a:r>
          </a:p>
        </p:txBody>
      </p:sp>
    </p:spTree>
    <p:extLst>
      <p:ext uri="{BB962C8B-B14F-4D97-AF65-F5344CB8AC3E}">
        <p14:creationId xmlns:p14="http://schemas.microsoft.com/office/powerpoint/2010/main" val="2375469739"/>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181</TotalTime>
  <Words>491</Words>
  <Application>Microsoft Office PowerPoint</Application>
  <PresentationFormat>Экран (4:3)</PresentationFormat>
  <Paragraphs>29</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Century Schoolbook</vt:lpstr>
      <vt:lpstr>Times New Roman</vt:lpstr>
      <vt:lpstr>Trebuchet MS</vt:lpstr>
      <vt:lpstr>Wingdings 3</vt:lpstr>
      <vt:lpstr>Аспект</vt:lpstr>
      <vt:lpstr>Презентация PowerPoint</vt:lpstr>
      <vt:lpstr>Презентация PowerPoint</vt:lpstr>
      <vt:lpstr>Изменения и обновления</vt:lpstr>
      <vt:lpstr>2007 год  Благодаря сервису «Обновления» формируется первая  лента новостей. Появляется возможность рисовать «Граффити» на страницах пользователей. Можно ставить статусы и указывать семейное положение. Можно загружать и добавлять аудио- и видеозаписи. Запуск мобильной версии «ВКонтакте».</vt:lpstr>
      <vt:lpstr>2008 год В 2008 году «ВКонтакте» приобрел широкую известность и стал самым популярным сайтом в России. В ноябре 2008 года было объявлено, что количество пользователей соцсети перевалило за 20 миллионов. Летом 2008 года на сайте «ВКонтакте» впервые появилась реклама — до этого момента ее там не было.  Запускаются первые приложения. Появляется раздел «Подарки».</vt:lpstr>
      <vt:lpstr>2012 год. Переезд В 2012 году сайт «ВКонтакте» окончательно переехал на доменное имя VK.</vt:lpstr>
      <vt:lpstr>2015 год Появляется раздел «Товары». Пользователи получают возможность создавать собственные интернет-магазины внутри сети.  Можно отправлять сообщения не только пользователям, но и сообществам.</vt:lpstr>
      <vt:lpstr>2016 год. Лента новостей становится «умной», подстраиваясь под интересы конкретного пользователя. Запуск безналичных денежных переводов. Появляется возможность вести игровые трансляции (стримы). Внедряется возможность отправлять голосовые сообщения. VK полностью меняет дизайн полной версии сайта.</vt:lpstr>
      <vt:lpstr>2017 год VK появляется возможность записывать «Истории». Происходит глобальное обновление мобильных приложений VK. Ограничение прослушивания музыки в фоновом режиме. Внедрение платной месячной подписки.</vt:lpstr>
      <vt:lpstr>2018 год 14 марта ВКонтакте совместно с Творческой лабораторией Ивана Урганта запустил онлайн-викторину Клевер.  23 марта заработал официальный онлайн-магазин одежды и сувениров ВКонтакте — VK Shop. </vt:lpstr>
      <vt:lpstr>2019 год В феврале 2019 года «ВКонтакте» начала продавать товары с AliExpress.  21 мая 2019 года «Вконтакте» запустила платформу «Биржа авторов», где можно найти музыкантов, художников, дизайнеров, мастеров мемов и копирайтеров. </vt:lpstr>
      <vt:lpstr>2020 год В июне 2020 «Вконтакте» запустила платформу «Клипы», которую тут же назвали «русским Tik Tok» из-за схожести идей и функционала. На развитие и продвижение данной платформы руководство компании выделяет более 1 млрд рублей.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История Вконтакте</dc:title>
  <dc:subject/>
  <dc:creator>Пользователь</dc:creator>
  <dc:description/>
  <cp:lastModifiedBy>Екатерина</cp:lastModifiedBy>
  <cp:revision>17</cp:revision>
  <dcterms:created xsi:type="dcterms:W3CDTF">2019-01-06T06:08:51Z</dcterms:created>
  <dcterms:modified xsi:type="dcterms:W3CDTF">2024-12-02T12:00:43Z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Экран (4:3)</vt:lpwstr>
  </property>
  <property fmtid="{D5CDD505-2E9C-101B-9397-08002B2CF9AE}" pid="9" name="ScaleCrop">
    <vt:bool>false</vt:bool>
  </property>
  <property fmtid="{D5CDD505-2E9C-101B-9397-08002B2CF9AE}" pid="10" name="ShareDoc">
    <vt:bool>false</vt:bool>
  </property>
  <property fmtid="{D5CDD505-2E9C-101B-9397-08002B2CF9AE}" pid="11" name="Slides">
    <vt:i4>6</vt:i4>
  </property>
</Properties>
</file>