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sldIdLst>
    <p:sldId id="256" r:id="rId2"/>
    <p:sldId id="258" r:id="rId3"/>
    <p:sldId id="271" r:id="rId4"/>
    <p:sldId id="299" r:id="rId5"/>
    <p:sldId id="301" r:id="rId6"/>
    <p:sldId id="302" r:id="rId7"/>
    <p:sldId id="303" r:id="rId8"/>
    <p:sldId id="304" r:id="rId9"/>
    <p:sldId id="306" r:id="rId10"/>
    <p:sldId id="307" r:id="rId11"/>
    <p:sldId id="308" r:id="rId12"/>
    <p:sldId id="309" r:id="rId13"/>
    <p:sldId id="275" r:id="rId14"/>
    <p:sldId id="278" r:id="rId15"/>
    <p:sldId id="285" r:id="rId16"/>
    <p:sldId id="289" r:id="rId17"/>
    <p:sldId id="287" r:id="rId18"/>
    <p:sldId id="288" r:id="rId19"/>
    <p:sldId id="286" r:id="rId20"/>
    <p:sldId id="291" r:id="rId21"/>
    <p:sldId id="292" r:id="rId22"/>
    <p:sldId id="293" r:id="rId23"/>
    <p:sldId id="294" r:id="rId24"/>
    <p:sldId id="295" r:id="rId25"/>
    <p:sldId id="296" r:id="rId26"/>
    <p:sldId id="297" r:id="rId27"/>
    <p:sldId id="311" r:id="rId28"/>
    <p:sldId id="328" r:id="rId29"/>
    <p:sldId id="315" r:id="rId30"/>
    <p:sldId id="316" r:id="rId31"/>
    <p:sldId id="317" r:id="rId32"/>
    <p:sldId id="318" r:id="rId33"/>
    <p:sldId id="319" r:id="rId34"/>
    <p:sldId id="320" r:id="rId35"/>
    <p:sldId id="321" r:id="rId36"/>
    <p:sldId id="322" r:id="rId37"/>
    <p:sldId id="323" r:id="rId38"/>
    <p:sldId id="324" r:id="rId39"/>
    <p:sldId id="325" r:id="rId40"/>
    <p:sldId id="326" r:id="rId41"/>
    <p:sldId id="327"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60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F58E67-BF1A-41BD-BF9C-574A11E97A72}" type="datetimeFigureOut">
              <a:rPr lang="ru-RU" smtClean="0"/>
              <a:t>02.11.2024</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014F45-85FB-4F0F-A37F-EF8879607557}" type="slidenum">
              <a:rPr lang="ru-RU" smtClean="0"/>
              <a:t>‹#›</a:t>
            </a:fld>
            <a:endParaRPr lang="ru-RU"/>
          </a:p>
        </p:txBody>
      </p:sp>
    </p:spTree>
    <p:extLst>
      <p:ext uri="{BB962C8B-B14F-4D97-AF65-F5344CB8AC3E}">
        <p14:creationId xmlns:p14="http://schemas.microsoft.com/office/powerpoint/2010/main" val="1978951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3558879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4026691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56062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4195127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3476713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2915421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2851755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1666405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1435866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632064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2063799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1927113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224110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600" baseline="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baseline="0">
                <a:solidFill>
                  <a:schemeClr val="tx1">
                    <a:lumMod val="8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fld id="{02EB5C1D-13AE-40A5-A375-1A7FC3461273}" type="datetimeFigureOut">
              <a:rPr lang="ru-RU" smtClean="0"/>
              <a:pPr/>
              <a:t>02.11.2024</a:t>
            </a:fld>
            <a:endParaRPr lang="ru-RU"/>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endParaRPr lang="ru-RU"/>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F1F2BAF0-30AB-4093-A286-D304E5E2931E}" type="slidenum">
              <a:rPr lang="ru-RU" smtClean="0"/>
              <a:pPr/>
              <a:t>‹#›</a:t>
            </a:fld>
            <a:endParaRPr lang="ru-RU"/>
          </a:p>
        </p:txBody>
      </p:sp>
    </p:spTree>
    <p:extLst>
      <p:ext uri="{BB962C8B-B14F-4D97-AF65-F5344CB8AC3E}">
        <p14:creationId xmlns:p14="http://schemas.microsoft.com/office/powerpoint/2010/main" val="139669777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EB5C1D-13AE-40A5-A375-1A7FC3461273}" type="datetimeFigureOut">
              <a:rPr lang="ru-RU" smtClean="0"/>
              <a:pPr/>
              <a:t>02.11.2024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F2BAF0-30AB-4093-A286-D304E5E2931E}" type="slidenum">
              <a:rPr lang="ru-RU" smtClean="0"/>
              <a:pPr/>
              <a:t>‹#›</a:t>
            </a:fld>
            <a:endParaRPr lang="ru-RU"/>
          </a:p>
        </p:txBody>
      </p:sp>
    </p:spTree>
    <p:extLst>
      <p:ext uri="{BB962C8B-B14F-4D97-AF65-F5344CB8AC3E}">
        <p14:creationId xmlns:p14="http://schemas.microsoft.com/office/powerpoint/2010/main" val="1628156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EB5C1D-13AE-40A5-A375-1A7FC3461273}" type="datetimeFigureOut">
              <a:rPr lang="ru-RU" smtClean="0"/>
              <a:pPr/>
              <a:t>02.11.2024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F2BAF0-30AB-4093-A286-D304E5E2931E}" type="slidenum">
              <a:rPr lang="ru-RU" smtClean="0"/>
              <a:pPr/>
              <a:t>‹#›</a:t>
            </a:fld>
            <a:endParaRPr lang="ru-RU"/>
          </a:p>
        </p:txBody>
      </p:sp>
    </p:spTree>
    <p:extLst>
      <p:ext uri="{BB962C8B-B14F-4D97-AF65-F5344CB8AC3E}">
        <p14:creationId xmlns:p14="http://schemas.microsoft.com/office/powerpoint/2010/main" val="1268361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EB5C1D-13AE-40A5-A375-1A7FC3461273}" type="datetimeFigureOut">
              <a:rPr lang="ru-RU" smtClean="0"/>
              <a:pPr/>
              <a:t>02.11.2024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F2BAF0-30AB-4093-A286-D304E5E2931E}" type="slidenum">
              <a:rPr lang="ru-RU" smtClean="0"/>
              <a:pPr/>
              <a:t>‹#›</a:t>
            </a:fld>
            <a:endParaRPr lang="ru-RU"/>
          </a:p>
        </p:txBody>
      </p:sp>
    </p:spTree>
    <p:extLst>
      <p:ext uri="{BB962C8B-B14F-4D97-AF65-F5344CB8AC3E}">
        <p14:creationId xmlns:p14="http://schemas.microsoft.com/office/powerpoint/2010/main" val="325893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ru-RU" smtClean="0"/>
              <a:t>Образец заголовка</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EB5C1D-13AE-40A5-A375-1A7FC3461273}" type="datetimeFigureOut">
              <a:rPr lang="ru-RU" smtClean="0"/>
              <a:pPr/>
              <a:t>02.11.2024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F2BAF0-30AB-4093-A286-D304E5E2931E}" type="slidenum">
              <a:rPr lang="ru-RU" smtClean="0"/>
              <a:pPr/>
              <a:t>‹#›</a:t>
            </a:fld>
            <a:endParaRPr lang="ru-RU"/>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39997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2EB5C1D-13AE-40A5-A375-1A7FC3461273}" type="datetimeFigureOut">
              <a:rPr lang="ru-RU" smtClean="0"/>
              <a:pPr/>
              <a:t>02.11.2024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1F2BAF0-30AB-4093-A286-D304E5E2931E}" type="slidenum">
              <a:rPr lang="ru-RU" smtClean="0"/>
              <a:pPr/>
              <a:t>‹#›</a:t>
            </a:fld>
            <a:endParaRPr lang="ru-RU"/>
          </a:p>
        </p:txBody>
      </p:sp>
    </p:spTree>
    <p:extLst>
      <p:ext uri="{BB962C8B-B14F-4D97-AF65-F5344CB8AC3E}">
        <p14:creationId xmlns:p14="http://schemas.microsoft.com/office/powerpoint/2010/main" val="66966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ext Placeholder 10"/>
          <p:cNvSpPr>
            <a:spLocks noGrp="1"/>
          </p:cNvSpPr>
          <p:nvPr>
            <p:ph type="body" sz="quarter" idx="13"/>
          </p:nvPr>
        </p:nvSpPr>
        <p:spPr>
          <a:xfrm>
            <a:off x="4599432" y="1717185"/>
            <a:ext cx="3364992" cy="731520"/>
          </a:xfrm>
        </p:spPr>
        <p:txBody>
          <a:bodyPr anchor="b">
            <a:normAutofit/>
          </a:bodyPr>
          <a:lstStyle>
            <a:lvl1pPr marL="0" indent="0">
              <a:buFontTx/>
              <a:buNone/>
              <a:defRPr lang="en-US" sz="1800" b="0" kern="1200" spc="10" baseline="0" dirty="0">
                <a:solidFill>
                  <a:schemeClr val="tx2"/>
                </a:solidFill>
                <a:latin typeface="+mn-lt"/>
                <a:ea typeface="+mn-ea"/>
                <a:cs typeface="+mn-cs"/>
              </a:defRPr>
            </a:lvl1pPr>
          </a:lstStyle>
          <a:p>
            <a:pPr marL="0" lvl="0" indent="0" algn="l" defTabSz="914400" rtl="0" eaLnBrk="1" latinLnBrk="0" hangingPunct="1">
              <a:lnSpc>
                <a:spcPct val="95000"/>
              </a:lnSpc>
              <a:spcBef>
                <a:spcPts val="0"/>
              </a:spcBef>
              <a:spcAft>
                <a:spcPts val="200"/>
              </a:spcAft>
              <a:buClr>
                <a:schemeClr val="accent1"/>
              </a:buClr>
              <a:buSzPct val="80000"/>
              <a:buNone/>
            </a:pPr>
            <a:r>
              <a:rPr lang="ru-RU" smtClean="0"/>
              <a:t>Образец текста</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2EB5C1D-13AE-40A5-A375-1A7FC3461273}" type="datetimeFigureOut">
              <a:rPr lang="ru-RU" smtClean="0"/>
              <a:pPr/>
              <a:t>02.11.2024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1F2BAF0-30AB-4093-A286-D304E5E2931E}" type="slidenum">
              <a:rPr lang="ru-RU" smtClean="0"/>
              <a:pPr/>
              <a:t>‹#›</a:t>
            </a:fld>
            <a:endParaRPr lang="ru-RU"/>
          </a:p>
        </p:txBody>
      </p:sp>
    </p:spTree>
    <p:extLst>
      <p:ext uri="{BB962C8B-B14F-4D97-AF65-F5344CB8AC3E}">
        <p14:creationId xmlns:p14="http://schemas.microsoft.com/office/powerpoint/2010/main" val="2541008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2EB5C1D-13AE-40A5-A375-1A7FC3461273}" type="datetimeFigureOut">
              <a:rPr lang="ru-RU" smtClean="0"/>
              <a:pPr/>
              <a:t>02.11.2024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1F2BAF0-30AB-4093-A286-D304E5E2931E}" type="slidenum">
              <a:rPr lang="ru-RU" smtClean="0"/>
              <a:pPr/>
              <a:t>‹#›</a:t>
            </a:fld>
            <a:endParaRPr lang="ru-RU"/>
          </a:p>
        </p:txBody>
      </p:sp>
    </p:spTree>
    <p:extLst>
      <p:ext uri="{BB962C8B-B14F-4D97-AF65-F5344CB8AC3E}">
        <p14:creationId xmlns:p14="http://schemas.microsoft.com/office/powerpoint/2010/main" val="1578882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EB5C1D-13AE-40A5-A375-1A7FC3461273}" type="datetimeFigureOut">
              <a:rPr lang="ru-RU" smtClean="0"/>
              <a:pPr/>
              <a:t>02.11.2024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1F2BAF0-30AB-4093-A286-D304E5E2931E}" type="slidenum">
              <a:rPr lang="ru-RU" smtClean="0"/>
              <a:pPr/>
              <a:t>‹#›</a:t>
            </a:fld>
            <a:endParaRPr lang="ru-RU"/>
          </a:p>
        </p:txBody>
      </p:sp>
    </p:spTree>
    <p:extLst>
      <p:ext uri="{BB962C8B-B14F-4D97-AF65-F5344CB8AC3E}">
        <p14:creationId xmlns:p14="http://schemas.microsoft.com/office/powerpoint/2010/main" val="1035205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0" baseline="0"/>
            </a:lvl1pPr>
          </a:lstStyle>
          <a:p>
            <a:r>
              <a:rPr lang="ru-RU" smtClean="0"/>
              <a:t>Образец заголовка</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2EB5C1D-13AE-40A5-A375-1A7FC3461273}" type="datetimeFigureOut">
              <a:rPr lang="ru-RU" smtClean="0"/>
              <a:pPr/>
              <a:t>02.11.2024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1F2BAF0-30AB-4093-A286-D304E5E2931E}" type="slidenum">
              <a:rPr lang="ru-RU" smtClean="0"/>
              <a:pPr/>
              <a:t>‹#›</a:t>
            </a:fld>
            <a:endParaRPr lang="ru-RU"/>
          </a:p>
        </p:txBody>
      </p:sp>
    </p:spTree>
    <p:extLst>
      <p:ext uri="{BB962C8B-B14F-4D97-AF65-F5344CB8AC3E}">
        <p14:creationId xmlns:p14="http://schemas.microsoft.com/office/powerpoint/2010/main" val="4136218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bg1"/>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1"/>
            <a:ext cx="846963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2EB5C1D-13AE-40A5-A375-1A7FC3461273}" type="datetimeFigureOut">
              <a:rPr lang="ru-RU" smtClean="0"/>
              <a:pPr/>
              <a:t>02.11.2024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1F2BAF0-30AB-4093-A286-D304E5E2931E}" type="slidenum">
              <a:rPr lang="ru-RU" smtClean="0"/>
              <a:pPr/>
              <a:t>‹#›</a:t>
            </a:fld>
            <a:endParaRPr lang="ru-RU"/>
          </a:p>
        </p:txBody>
      </p:sp>
    </p:spTree>
    <p:extLst>
      <p:ext uri="{BB962C8B-B14F-4D97-AF65-F5344CB8AC3E}">
        <p14:creationId xmlns:p14="http://schemas.microsoft.com/office/powerpoint/2010/main" val="366804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2EB5C1D-13AE-40A5-A375-1A7FC3461273}" type="datetimeFigureOut">
              <a:rPr lang="ru-RU" smtClean="0"/>
              <a:pPr/>
              <a:t>02.11.2024</a:t>
            </a:fld>
            <a:endParaRPr lang="ru-RU"/>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ru-RU"/>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defRPr>
            </a:lvl1pPr>
          </a:lstStyle>
          <a:p>
            <a:fld id="{F1F2BAF0-30AB-4093-A286-D304E5E2931E}" type="slidenum">
              <a:rPr lang="ru-RU" smtClean="0"/>
              <a:pPr/>
              <a:t>‹#›</a:t>
            </a:fld>
            <a:endParaRPr lang="ru-RU"/>
          </a:p>
        </p:txBody>
      </p:sp>
    </p:spTree>
    <p:extLst>
      <p:ext uri="{BB962C8B-B14F-4D97-AF65-F5344CB8AC3E}">
        <p14:creationId xmlns:p14="http://schemas.microsoft.com/office/powerpoint/2010/main" val="26902677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1266" name="Picture 2" descr="http://zodchestwo.info/wp-content/uploads/2012/05/img-rwwDyn.jpg"/>
          <p:cNvPicPr>
            <a:picLocks noChangeAspect="1" noChangeArrowheads="1"/>
          </p:cNvPicPr>
          <p:nvPr/>
        </p:nvPicPr>
        <p:blipFill>
          <a:blip r:embed="rId2" cstate="print"/>
          <a:srcRect l="3125" r="4687"/>
          <a:stretch>
            <a:fillRect/>
          </a:stretch>
        </p:blipFill>
        <p:spPr bwMode="auto">
          <a:xfrm>
            <a:off x="-33355" y="0"/>
            <a:ext cx="9177355" cy="5857892"/>
          </a:xfrm>
          <a:prstGeom prst="rect">
            <a:avLst/>
          </a:prstGeom>
          <a:noFill/>
        </p:spPr>
      </p:pic>
      <p:sp>
        <p:nvSpPr>
          <p:cNvPr id="11268" name="AutoShape 4"/>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270" name="AutoShape 6"/>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 name="Рисунок 6" descr="карниз.jpg"/>
          <p:cNvPicPr>
            <a:picLocks noChangeAspect="1"/>
          </p:cNvPicPr>
          <p:nvPr/>
        </p:nvPicPr>
        <p:blipFill>
          <a:blip r:embed="rId3" cstate="print"/>
          <a:srcRect t="10584" b="42700"/>
          <a:stretch>
            <a:fillRect/>
          </a:stretch>
        </p:blipFill>
        <p:spPr>
          <a:xfrm>
            <a:off x="0" y="4571936"/>
            <a:ext cx="9144000" cy="2286064"/>
          </a:xfrm>
          <a:prstGeom prst="rect">
            <a:avLst/>
          </a:prstGeom>
          <a:effectLst>
            <a:softEdge rad="635000"/>
          </a:effectLst>
        </p:spPr>
      </p:pic>
      <p:sp>
        <p:nvSpPr>
          <p:cNvPr id="9" name="TextBox 8"/>
          <p:cNvSpPr txBox="1"/>
          <p:nvPr/>
        </p:nvSpPr>
        <p:spPr>
          <a:xfrm>
            <a:off x="1142976" y="2071678"/>
            <a:ext cx="7286676" cy="584775"/>
          </a:xfrm>
          <a:prstGeom prst="rect">
            <a:avLst/>
          </a:prstGeom>
          <a:noFill/>
        </p:spPr>
        <p:txBody>
          <a:bodyPr wrap="square" rtlCol="0">
            <a:spAutoFit/>
          </a:bodyPr>
          <a:lstStyle/>
          <a:p>
            <a:pPr algn="ctr"/>
            <a:r>
              <a:rPr lang="ru-RU" sz="3200" b="1" i="1" dirty="0" smtClean="0">
                <a:ln>
                  <a:solidFill>
                    <a:schemeClr val="bg1">
                      <a:lumMod val="50000"/>
                    </a:schemeClr>
                  </a:solidFill>
                </a:ln>
                <a:effectLst>
                  <a:glow rad="101600">
                    <a:schemeClr val="bg1">
                      <a:alpha val="60000"/>
                    </a:schemeClr>
                  </a:glow>
                  <a:outerShdw blurRad="38100" dist="38100" dir="2700000" algn="tl">
                    <a:srgbClr val="000000">
                      <a:alpha val="43137"/>
                    </a:srgbClr>
                  </a:outerShdw>
                </a:effectLst>
                <a:latin typeface="Arial Black" pitchFamily="34" charset="0"/>
              </a:rPr>
              <a:t>Искусство </a:t>
            </a:r>
            <a:r>
              <a:rPr lang="ru-RU" sz="3200" b="1" i="1" dirty="0" smtClean="0">
                <a:ln>
                  <a:solidFill>
                    <a:schemeClr val="bg1">
                      <a:lumMod val="50000"/>
                    </a:schemeClr>
                  </a:solidFill>
                </a:ln>
                <a:effectLst>
                  <a:glow rad="101600">
                    <a:schemeClr val="bg1">
                      <a:alpha val="60000"/>
                    </a:schemeClr>
                  </a:glow>
                  <a:outerShdw blurRad="38100" dist="38100" dir="2700000" algn="tl">
                    <a:srgbClr val="000000">
                      <a:alpha val="43137"/>
                    </a:srgbClr>
                  </a:outerShdw>
                </a:effectLst>
                <a:latin typeface="Arial Black" pitchFamily="34" charset="0"/>
              </a:rPr>
              <a:t>классицизма</a:t>
            </a:r>
            <a:endParaRPr lang="ru-RU" sz="3200" b="1" i="1" dirty="0">
              <a:ln>
                <a:solidFill>
                  <a:schemeClr val="bg1">
                    <a:lumMod val="50000"/>
                  </a:schemeClr>
                </a:solidFill>
              </a:ln>
              <a:effectLst>
                <a:glow rad="101600">
                  <a:schemeClr val="bg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509588"/>
            <a:ext cx="8424862" cy="56165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8790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p:txBody>
          <a:bodyPr/>
          <a:lstStyle/>
          <a:p>
            <a:pPr eaLnBrk="1" hangingPunct="1"/>
            <a:endParaRPr lang="ru-RU" altLang="ru-RU" smtClean="0"/>
          </a:p>
        </p:txBody>
      </p:sp>
      <p:pic>
        <p:nvPicPr>
          <p:cNvPr id="2253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620713"/>
            <a:ext cx="8604250" cy="57308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9529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188913"/>
            <a:ext cx="4033838" cy="33877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573463"/>
            <a:ext cx="4284663" cy="3144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188913"/>
            <a:ext cx="4175125" cy="3201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3716338"/>
            <a:ext cx="4176713" cy="2947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99414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6" descr="Z:\newtek\_backgrounds_1.02\Tim\powerpoint templates\101-120\cloud_skipper\cloud_skipper_sld.jpg"/>
          <p:cNvPicPr>
            <a:picLocks noChangeAspect="1" noChangeArrowheads="1"/>
          </p:cNvPicPr>
          <p:nvPr/>
        </p:nvPicPr>
        <p:blipFill>
          <a:blip r:embed="rId2" cstate="print"/>
          <a:srcRect/>
          <a:stretch>
            <a:fillRect/>
          </a:stretch>
        </p:blipFill>
        <p:spPr bwMode="auto">
          <a:xfrm>
            <a:off x="0" y="0"/>
            <a:ext cx="9148821" cy="6858000"/>
          </a:xfrm>
          <a:prstGeom prst="rect">
            <a:avLst/>
          </a:prstGeom>
          <a:noFill/>
        </p:spPr>
      </p:pic>
      <p:sp>
        <p:nvSpPr>
          <p:cNvPr id="3" name="Прямоугольник 2"/>
          <p:cNvSpPr/>
          <p:nvPr/>
        </p:nvSpPr>
        <p:spPr>
          <a:xfrm>
            <a:off x="285720" y="142852"/>
            <a:ext cx="8643998" cy="954107"/>
          </a:xfrm>
          <a:prstGeom prst="rect">
            <a:avLst/>
          </a:prstGeom>
        </p:spPr>
        <p:txBody>
          <a:bodyPr wrap="square">
            <a:spAutoFit/>
          </a:bodyPr>
          <a:lstStyle/>
          <a:p>
            <a:pPr marL="457200" lvl="0" indent="-457200" algn="ctr"/>
            <a:r>
              <a:rPr lang="ru-RU" sz="2800" b="1" i="1" dirty="0" smtClean="0">
                <a:effectLst>
                  <a:outerShdw blurRad="38100" dist="38100" dir="2700000" algn="tl">
                    <a:srgbClr val="000000">
                      <a:alpha val="43137"/>
                    </a:srgbClr>
                  </a:outerShdw>
                </a:effectLst>
                <a:latin typeface="Arial Black" pitchFamily="34" charset="0"/>
                <a:cs typeface="Arial" pitchFamily="34" charset="0"/>
              </a:rPr>
              <a:t>Классицизм </a:t>
            </a:r>
            <a:r>
              <a:rPr lang="ru-RU" sz="2800" b="1" i="1" dirty="0" smtClean="0">
                <a:effectLst>
                  <a:outerShdw blurRad="38100" dist="38100" dir="2700000" algn="tl">
                    <a:srgbClr val="000000">
                      <a:alpha val="43137"/>
                    </a:srgbClr>
                  </a:outerShdw>
                </a:effectLst>
                <a:latin typeface="Arial Black" pitchFamily="34" charset="0"/>
                <a:cs typeface="Arial" pitchFamily="34" charset="0"/>
              </a:rPr>
              <a:t>в изобразительном </a:t>
            </a:r>
            <a:r>
              <a:rPr lang="ru-RU" sz="2800" b="1" i="1" dirty="0" smtClean="0">
                <a:effectLst>
                  <a:outerShdw blurRad="38100" dist="38100" dir="2700000" algn="tl">
                    <a:srgbClr val="000000">
                      <a:alpha val="43137"/>
                    </a:srgbClr>
                  </a:outerShdw>
                </a:effectLst>
                <a:latin typeface="Arial Black" pitchFamily="34" charset="0"/>
                <a:cs typeface="Arial" pitchFamily="34" charset="0"/>
              </a:rPr>
              <a:t>искусстве</a:t>
            </a:r>
            <a:endParaRPr lang="ru-RU" sz="2800" b="1" i="1" dirty="0">
              <a:effectLst>
                <a:outerShdw blurRad="38100" dist="38100" dir="2700000" algn="tl">
                  <a:srgbClr val="000000">
                    <a:alpha val="43137"/>
                  </a:srgbClr>
                </a:outerShdw>
              </a:effectLst>
              <a:latin typeface="Arial Black" pitchFamily="34" charset="0"/>
              <a:cs typeface="Arial" pitchFamily="34" charset="0"/>
            </a:endParaRPr>
          </a:p>
        </p:txBody>
      </p:sp>
      <p:sp>
        <p:nvSpPr>
          <p:cNvPr id="2049" name="Rectangle 1"/>
          <p:cNvSpPr>
            <a:spLocks noChangeArrowheads="1"/>
          </p:cNvSpPr>
          <p:nvPr/>
        </p:nvSpPr>
        <p:spPr bwMode="auto">
          <a:xfrm>
            <a:off x="285720" y="1142984"/>
            <a:ext cx="857256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lang="ru-RU" sz="2400" dirty="0" smtClean="0">
                <a:effectLst>
                  <a:outerShdw blurRad="38100" dist="38100" dir="2700000" algn="tl">
                    <a:srgbClr val="000000">
                      <a:alpha val="43137"/>
                    </a:srgbClr>
                  </a:outerShdw>
                </a:effectLst>
                <a:latin typeface="Arial" pitchFamily="34" charset="0"/>
                <a:cs typeface="Arial" pitchFamily="34" charset="0"/>
              </a:rPr>
              <a:t> </a:t>
            </a:r>
            <a:r>
              <a:rPr kumimoji="0" lang="ru-RU"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в живописи классицизм характеризуется </a:t>
            </a:r>
            <a:r>
              <a:rPr kumimoji="0" lang="ru-RU" sz="24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сдержан-ностью</a:t>
            </a:r>
            <a:r>
              <a:rPr kumimoji="0" lang="ru-RU"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и строгостью</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lang="ru-RU" sz="2400" dirty="0" smtClean="0">
                <a:effectLst>
                  <a:outerShdw blurRad="38100" dist="38100" dir="2700000" algn="tl">
                    <a:srgbClr val="000000">
                      <a:alpha val="43137"/>
                    </a:srgbClr>
                  </a:outerShdw>
                </a:effectLst>
                <a:latin typeface="Arial" pitchFamily="34" charset="0"/>
                <a:cs typeface="Arial" pitchFamily="34" charset="0"/>
              </a:rPr>
              <a:t> о</a:t>
            </a:r>
            <a:r>
              <a:rPr kumimoji="0" lang="ru-RU"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сновные элементы формы – линия и светотень</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lang="ru-RU" sz="2400" dirty="0" smtClean="0">
                <a:effectLst>
                  <a:outerShdw blurRad="38100" dist="38100" dir="2700000" algn="tl">
                    <a:srgbClr val="000000">
                      <a:alpha val="43137"/>
                    </a:srgbClr>
                  </a:outerShdw>
                </a:effectLst>
                <a:latin typeface="Arial" pitchFamily="34" charset="0"/>
                <a:cs typeface="Arial" pitchFamily="34" charset="0"/>
              </a:rPr>
              <a:t> л</a:t>
            </a:r>
            <a:r>
              <a:rPr kumimoji="0" lang="ru-RU"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окальный цвет подчёркивает пластику предметов и фигур, разделяет пространственный план картины. </a:t>
            </a:r>
          </a:p>
        </p:txBody>
      </p:sp>
      <p:pic>
        <p:nvPicPr>
          <p:cNvPr id="2051" name="Picture 3" descr="https://artchive.ru/res/media/img/orig/work/5fe/344573.jpg"/>
          <p:cNvPicPr>
            <a:picLocks noChangeAspect="1" noChangeArrowheads="1"/>
          </p:cNvPicPr>
          <p:nvPr/>
        </p:nvPicPr>
        <p:blipFill>
          <a:blip r:embed="rId3" cstate="print"/>
          <a:srcRect/>
          <a:stretch>
            <a:fillRect/>
          </a:stretch>
        </p:blipFill>
        <p:spPr bwMode="auto">
          <a:xfrm>
            <a:off x="4000497" y="2835452"/>
            <a:ext cx="5143504" cy="4056021"/>
          </a:xfrm>
          <a:prstGeom prst="rect">
            <a:avLst/>
          </a:prstGeom>
          <a:noFill/>
          <a:effectLst>
            <a:softEdge rad="317500"/>
          </a:effectLst>
        </p:spPr>
      </p:pic>
      <p:sp>
        <p:nvSpPr>
          <p:cNvPr id="6" name="Прямоугольник 5"/>
          <p:cNvSpPr/>
          <p:nvPr/>
        </p:nvSpPr>
        <p:spPr>
          <a:xfrm>
            <a:off x="214282" y="6000768"/>
            <a:ext cx="4143404" cy="769441"/>
          </a:xfrm>
          <a:prstGeom prst="rect">
            <a:avLst/>
          </a:prstGeom>
        </p:spPr>
        <p:txBody>
          <a:bodyPr wrap="square">
            <a:spAutoFit/>
          </a:bodyPr>
          <a:lstStyle/>
          <a:p>
            <a:pPr algn="ctr"/>
            <a:r>
              <a:rPr lang="ru-RU" sz="2200" dirty="0" smtClean="0">
                <a:effectLst>
                  <a:outerShdw blurRad="38100" dist="38100" dir="2700000" algn="tl">
                    <a:srgbClr val="000000">
                      <a:alpha val="43137"/>
                    </a:srgbClr>
                  </a:outerShdw>
                </a:effectLst>
                <a:latin typeface="Arial" pitchFamily="34" charset="0"/>
                <a:cs typeface="Arial" pitchFamily="34" charset="0"/>
              </a:rPr>
              <a:t>Жан </a:t>
            </a:r>
            <a:r>
              <a:rPr lang="ru-RU" sz="2200" dirty="0" err="1" smtClean="0">
                <a:effectLst>
                  <a:outerShdw blurRad="38100" dist="38100" dir="2700000" algn="tl">
                    <a:srgbClr val="000000">
                      <a:alpha val="43137"/>
                    </a:srgbClr>
                  </a:outerShdw>
                </a:effectLst>
                <a:latin typeface="Arial" pitchFamily="34" charset="0"/>
                <a:cs typeface="Arial" pitchFamily="34" charset="0"/>
              </a:rPr>
              <a:t>Рау</a:t>
            </a:r>
            <a:r>
              <a:rPr lang="ru-RU" sz="2200" dirty="0" smtClean="0">
                <a:effectLst>
                  <a:outerShdw blurRad="38100" dist="38100" dir="2700000" algn="tl">
                    <a:srgbClr val="000000">
                      <a:alpha val="43137"/>
                    </a:srgbClr>
                  </a:outerShdw>
                </a:effectLst>
                <a:latin typeface="Arial" pitchFamily="34" charset="0"/>
                <a:cs typeface="Arial" pitchFamily="34" charset="0"/>
              </a:rPr>
              <a:t>. Обоняние (из серии пяти чувств). 1720-е гг.</a:t>
            </a:r>
            <a:endParaRPr lang="ru-RU" sz="2200"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6" descr="Z:\newtek\_backgrounds_1.02\Tim\powerpoint templates\101-120\cloud_skipper\cloud_skipper_sld.jpg"/>
          <p:cNvPicPr>
            <a:picLocks noChangeAspect="1" noChangeArrowheads="1"/>
          </p:cNvPicPr>
          <p:nvPr/>
        </p:nvPicPr>
        <p:blipFill>
          <a:blip r:embed="rId2" cstate="print"/>
          <a:srcRect/>
          <a:stretch>
            <a:fillRect/>
          </a:stretch>
        </p:blipFill>
        <p:spPr bwMode="auto">
          <a:xfrm>
            <a:off x="0" y="0"/>
            <a:ext cx="9148821" cy="6858000"/>
          </a:xfrm>
          <a:prstGeom prst="rect">
            <a:avLst/>
          </a:prstGeom>
          <a:noFill/>
        </p:spPr>
      </p:pic>
      <p:pic>
        <p:nvPicPr>
          <p:cNvPr id="38914" name="Picture 2" descr="http://www.artcontext.info/components/com_joomgallery/img_originals/__16/__98/poussin1_8_20140604_1853147023.jpg"/>
          <p:cNvPicPr>
            <a:picLocks noChangeAspect="1" noChangeArrowheads="1"/>
          </p:cNvPicPr>
          <p:nvPr/>
        </p:nvPicPr>
        <p:blipFill>
          <a:blip r:embed="rId3" cstate="print"/>
          <a:srcRect l="10689" r="3792"/>
          <a:stretch>
            <a:fillRect/>
          </a:stretch>
        </p:blipFill>
        <p:spPr bwMode="auto">
          <a:xfrm>
            <a:off x="0" y="-20998"/>
            <a:ext cx="4572032" cy="6878998"/>
          </a:xfrm>
          <a:prstGeom prst="rect">
            <a:avLst/>
          </a:prstGeom>
          <a:noFill/>
          <a:effectLst>
            <a:softEdge rad="635000"/>
          </a:effectLst>
        </p:spPr>
      </p:pic>
      <p:sp>
        <p:nvSpPr>
          <p:cNvPr id="38915" name="Rectangle 3"/>
          <p:cNvSpPr>
            <a:spLocks noChangeArrowheads="1"/>
          </p:cNvSpPr>
          <p:nvPr/>
        </p:nvSpPr>
        <p:spPr bwMode="auto">
          <a:xfrm>
            <a:off x="4143372" y="470394"/>
            <a:ext cx="4714908"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cs typeface="Arial" pitchFamily="34" charset="0"/>
              </a:rPr>
              <a:t>  Однако создателем и крупнейшим представителем классицизма во французской живописи был Никола Пуссен.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cs typeface="Arial" pitchFamily="34" charset="0"/>
              </a:rPr>
              <a:t>Сюжеты для своих полотен он черпал из античной </a:t>
            </a:r>
            <a:r>
              <a:rPr kumimoji="0" lang="ru-RU" sz="2400" b="0" i="0" u="none" strike="noStrike" cap="none" normalizeH="0" baseline="0" dirty="0" err="1" smtClean="0">
                <a:ln>
                  <a:noFill/>
                </a:ln>
                <a:solidFill>
                  <a:schemeClr val="tx1"/>
                </a:solidFill>
                <a:effectLst/>
                <a:latin typeface="Arial" pitchFamily="34" charset="0"/>
                <a:cs typeface="Arial" pitchFamily="34" charset="0"/>
              </a:rPr>
              <a:t>мифоло-гии</a:t>
            </a:r>
            <a:r>
              <a:rPr kumimoji="0" lang="ru-RU" sz="2400" b="0" i="0" u="none" strike="noStrike" cap="none" normalizeH="0" baseline="0" dirty="0" smtClean="0">
                <a:ln>
                  <a:noFill/>
                </a:ln>
                <a:solidFill>
                  <a:schemeClr val="tx1"/>
                </a:solidFill>
                <a:effectLst/>
                <a:latin typeface="Arial" pitchFamily="34" charset="0"/>
                <a:cs typeface="Arial" pitchFamily="34" charset="0"/>
              </a:rPr>
              <a:t>, библии, из произведений поэтов Возрождения. Они служат художнику поводом для выражения высоких идей гуманизма. Пуссен стремится показать в своих картинах значительность человека, мужественного и прекрасного, величие его благородных и героических поступков.</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6" descr="Z:\newtek\_backgrounds_1.02\Tim\powerpoint templates\101-120\cloud_skipper\cloud_skipper_sld.jpg"/>
          <p:cNvPicPr>
            <a:picLocks noChangeAspect="1" noChangeArrowheads="1"/>
          </p:cNvPicPr>
          <p:nvPr/>
        </p:nvPicPr>
        <p:blipFill>
          <a:blip r:embed="rId2" cstate="print"/>
          <a:srcRect/>
          <a:stretch>
            <a:fillRect/>
          </a:stretch>
        </p:blipFill>
        <p:spPr bwMode="auto">
          <a:xfrm>
            <a:off x="0" y="0"/>
            <a:ext cx="9148821" cy="6858000"/>
          </a:xfrm>
          <a:prstGeom prst="rect">
            <a:avLst/>
          </a:prstGeom>
          <a:noFill/>
        </p:spPr>
      </p:pic>
      <p:pic>
        <p:nvPicPr>
          <p:cNvPr id="44034" name="Picture 2" descr="http://gguide.users.photofile.ru/photo/gguide/200689275/xlarge/208438296.jpg"/>
          <p:cNvPicPr>
            <a:picLocks noChangeAspect="1" noChangeArrowheads="1"/>
          </p:cNvPicPr>
          <p:nvPr/>
        </p:nvPicPr>
        <p:blipFill>
          <a:blip r:embed="rId3" cstate="print"/>
          <a:srcRect/>
          <a:stretch>
            <a:fillRect/>
          </a:stretch>
        </p:blipFill>
        <p:spPr bwMode="auto">
          <a:xfrm>
            <a:off x="857224" y="1071546"/>
            <a:ext cx="7477125" cy="4981575"/>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785786" y="214290"/>
            <a:ext cx="7858180" cy="830997"/>
          </a:xfrm>
          <a:prstGeom prst="rect">
            <a:avLst/>
          </a:prstGeom>
          <a:noFill/>
        </p:spPr>
        <p:txBody>
          <a:bodyPr wrap="square" rtlCol="0">
            <a:spAutoFit/>
          </a:bodyPr>
          <a:lstStyle/>
          <a:p>
            <a:pPr algn="just"/>
            <a:r>
              <a:rPr lang="ru-RU" sz="2400" dirty="0" smtClean="0">
                <a:effectLst>
                  <a:outerShdw blurRad="38100" dist="38100" dir="2700000" algn="tl">
                    <a:srgbClr val="000000">
                      <a:alpha val="43137"/>
                    </a:srgbClr>
                  </a:outerShdw>
                </a:effectLst>
                <a:latin typeface="Arial" pitchFamily="34" charset="0"/>
                <a:cs typeface="Arial" pitchFamily="34" charset="0"/>
              </a:rPr>
              <a:t>   Наиболее значительные произведения Никола Пуссена, которым присущи все черты классицизма.</a:t>
            </a:r>
            <a:endParaRPr lang="ru-RU" sz="2400" dirty="0">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285720" y="6072206"/>
            <a:ext cx="8572560" cy="461665"/>
          </a:xfrm>
          <a:prstGeom prst="rect">
            <a:avLst/>
          </a:prstGeom>
          <a:noFill/>
        </p:spPr>
        <p:txBody>
          <a:bodyPr wrap="square" rtlCol="0">
            <a:spAutoFit/>
          </a:bodyPr>
          <a:lstStyle/>
          <a:p>
            <a:pPr algn="ctr"/>
            <a:r>
              <a:rPr lang="ru-RU" sz="2400" dirty="0" err="1" smtClean="0">
                <a:effectLst>
                  <a:outerShdw blurRad="38100" dist="38100" dir="2700000" algn="tl">
                    <a:srgbClr val="000000">
                      <a:alpha val="43137"/>
                    </a:srgbClr>
                  </a:outerShdw>
                </a:effectLst>
                <a:latin typeface="Arial" pitchFamily="34" charset="0"/>
                <a:cs typeface="Arial" pitchFamily="34" charset="0"/>
              </a:rPr>
              <a:t>Ринальдо</a:t>
            </a:r>
            <a:r>
              <a:rPr lang="ru-RU" sz="2400" dirty="0" smtClean="0">
                <a:effectLst>
                  <a:outerShdw blurRad="38100" dist="38100" dir="2700000" algn="tl">
                    <a:srgbClr val="000000">
                      <a:alpha val="43137"/>
                    </a:srgbClr>
                  </a:outerShdw>
                </a:effectLst>
                <a:latin typeface="Arial" pitchFamily="34" charset="0"/>
                <a:cs typeface="Arial" pitchFamily="34" charset="0"/>
              </a:rPr>
              <a:t> и </a:t>
            </a:r>
            <a:r>
              <a:rPr lang="ru-RU" sz="2400" dirty="0" err="1" smtClean="0">
                <a:effectLst>
                  <a:outerShdw blurRad="38100" dist="38100" dir="2700000" algn="tl">
                    <a:srgbClr val="000000">
                      <a:alpha val="43137"/>
                    </a:srgbClr>
                  </a:outerShdw>
                </a:effectLst>
                <a:latin typeface="Arial" pitchFamily="34" charset="0"/>
                <a:cs typeface="Arial" pitchFamily="34" charset="0"/>
              </a:rPr>
              <a:t>Армида</a:t>
            </a:r>
            <a:r>
              <a:rPr lang="ru-RU" sz="2400" dirty="0" smtClean="0">
                <a:effectLst>
                  <a:outerShdw blurRad="38100" dist="38100" dir="2700000" algn="tl">
                    <a:srgbClr val="000000">
                      <a:alpha val="43137"/>
                    </a:srgbClr>
                  </a:outerShdw>
                </a:effectLst>
                <a:latin typeface="Arial" pitchFamily="34" charset="0"/>
                <a:cs typeface="Arial" pitchFamily="34" charset="0"/>
              </a:rPr>
              <a:t>. 1625 – 1627гг.</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6" descr="Z:\newtek\_backgrounds_1.02\Tim\powerpoint templates\101-120\cloud_skipper\cloud_skipper_sld.jpg"/>
          <p:cNvPicPr>
            <a:picLocks noChangeAspect="1" noChangeArrowheads="1"/>
          </p:cNvPicPr>
          <p:nvPr/>
        </p:nvPicPr>
        <p:blipFill>
          <a:blip r:embed="rId2" cstate="print"/>
          <a:srcRect/>
          <a:stretch>
            <a:fillRect/>
          </a:stretch>
        </p:blipFill>
        <p:spPr bwMode="auto">
          <a:xfrm>
            <a:off x="0" y="0"/>
            <a:ext cx="9148821" cy="6858000"/>
          </a:xfrm>
          <a:prstGeom prst="rect">
            <a:avLst/>
          </a:prstGeom>
          <a:noFill/>
        </p:spPr>
      </p:pic>
      <p:pic>
        <p:nvPicPr>
          <p:cNvPr id="1026" name="Picture 2" descr="https://artchive.ru/res/media/img/orig/work/e7f/61277.jpg"/>
          <p:cNvPicPr>
            <a:picLocks noChangeAspect="1" noChangeArrowheads="1"/>
          </p:cNvPicPr>
          <p:nvPr/>
        </p:nvPicPr>
        <p:blipFill>
          <a:blip r:embed="rId3" cstate="print"/>
          <a:srcRect/>
          <a:stretch>
            <a:fillRect/>
          </a:stretch>
        </p:blipFill>
        <p:spPr bwMode="auto">
          <a:xfrm>
            <a:off x="285720" y="214289"/>
            <a:ext cx="8528596" cy="5543589"/>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642910" y="5929330"/>
            <a:ext cx="7429552" cy="461665"/>
          </a:xfrm>
          <a:prstGeom prst="rect">
            <a:avLst/>
          </a:prstGeom>
          <a:noFill/>
        </p:spPr>
        <p:txBody>
          <a:bodyPr wrap="square" rtlCol="0">
            <a:spAutoFit/>
          </a:bodyPr>
          <a:lstStyle/>
          <a:p>
            <a:pPr algn="ctr"/>
            <a:r>
              <a:rPr lang="ru-RU" sz="2400" dirty="0" err="1" smtClean="0">
                <a:effectLst>
                  <a:outerShdw blurRad="38100" dist="38100" dir="2700000" algn="tl">
                    <a:srgbClr val="000000">
                      <a:alpha val="43137"/>
                    </a:srgbClr>
                  </a:outerShdw>
                </a:effectLst>
                <a:latin typeface="Arial" pitchFamily="34" charset="0"/>
                <a:cs typeface="Arial" pitchFamily="34" charset="0"/>
              </a:rPr>
              <a:t>Танкред</a:t>
            </a:r>
            <a:r>
              <a:rPr lang="ru-RU" sz="2400" dirty="0" smtClean="0">
                <a:effectLst>
                  <a:outerShdw blurRad="38100" dist="38100" dir="2700000" algn="tl">
                    <a:srgbClr val="000000">
                      <a:alpha val="43137"/>
                    </a:srgbClr>
                  </a:outerShdw>
                </a:effectLst>
                <a:latin typeface="Arial" pitchFamily="34" charset="0"/>
                <a:cs typeface="Arial" pitchFamily="34" charset="0"/>
              </a:rPr>
              <a:t> и </a:t>
            </a:r>
            <a:r>
              <a:rPr lang="ru-RU" sz="2400" dirty="0" err="1" smtClean="0">
                <a:effectLst>
                  <a:outerShdw blurRad="38100" dist="38100" dir="2700000" algn="tl">
                    <a:srgbClr val="000000">
                      <a:alpha val="43137"/>
                    </a:srgbClr>
                  </a:outerShdw>
                </a:effectLst>
                <a:latin typeface="Arial" pitchFamily="34" charset="0"/>
                <a:cs typeface="Arial" pitchFamily="34" charset="0"/>
              </a:rPr>
              <a:t>Эрминия</a:t>
            </a:r>
            <a:r>
              <a:rPr lang="ru-RU" sz="2400" dirty="0" smtClean="0">
                <a:effectLst>
                  <a:outerShdw blurRad="38100" dist="38100" dir="2700000" algn="tl">
                    <a:srgbClr val="000000">
                      <a:alpha val="43137"/>
                    </a:srgbClr>
                  </a:outerShdw>
                </a:effectLst>
                <a:latin typeface="Arial" pitchFamily="34" charset="0"/>
                <a:cs typeface="Arial" pitchFamily="34" charset="0"/>
              </a:rPr>
              <a:t>. 1625 – 1627гг.</a:t>
            </a:r>
            <a:endParaRPr lang="ru-RU" sz="2400"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6" descr="Z:\newtek\_backgrounds_1.02\Tim\powerpoint templates\101-120\cloud_skipper\cloud_skipper_sld.jpg"/>
          <p:cNvPicPr>
            <a:picLocks noChangeAspect="1" noChangeArrowheads="1"/>
          </p:cNvPicPr>
          <p:nvPr/>
        </p:nvPicPr>
        <p:blipFill>
          <a:blip r:embed="rId2" cstate="print"/>
          <a:srcRect/>
          <a:stretch>
            <a:fillRect/>
          </a:stretch>
        </p:blipFill>
        <p:spPr bwMode="auto">
          <a:xfrm>
            <a:off x="0" y="0"/>
            <a:ext cx="9148821" cy="6858000"/>
          </a:xfrm>
          <a:prstGeom prst="rect">
            <a:avLst/>
          </a:prstGeom>
          <a:noFill/>
        </p:spPr>
      </p:pic>
      <p:pic>
        <p:nvPicPr>
          <p:cNvPr id="41986" name="Picture 2" descr="http://www.canvasreplicas.com/images/Death%20of%20Germanicus%20Nicolas%20Poussin.jpg"/>
          <p:cNvPicPr>
            <a:picLocks noChangeAspect="1" noChangeArrowheads="1"/>
          </p:cNvPicPr>
          <p:nvPr/>
        </p:nvPicPr>
        <p:blipFill>
          <a:blip r:embed="rId3" cstate="print"/>
          <a:srcRect/>
          <a:stretch>
            <a:fillRect/>
          </a:stretch>
        </p:blipFill>
        <p:spPr bwMode="auto">
          <a:xfrm>
            <a:off x="571472" y="214290"/>
            <a:ext cx="7715304" cy="5721226"/>
          </a:xfrm>
          <a:prstGeom prst="rect">
            <a:avLst/>
          </a:prstGeom>
          <a:noFill/>
        </p:spPr>
      </p:pic>
      <p:sp>
        <p:nvSpPr>
          <p:cNvPr id="4" name="TextBox 3"/>
          <p:cNvSpPr txBox="1"/>
          <p:nvPr/>
        </p:nvSpPr>
        <p:spPr>
          <a:xfrm>
            <a:off x="642910" y="5929330"/>
            <a:ext cx="7429552" cy="461665"/>
          </a:xfrm>
          <a:prstGeom prst="rect">
            <a:avLst/>
          </a:prstGeom>
          <a:noFill/>
        </p:spPr>
        <p:txBody>
          <a:bodyPr wrap="square" rtlCol="0">
            <a:spAutoFit/>
          </a:bodyPr>
          <a:lstStyle/>
          <a:p>
            <a:pPr algn="ctr"/>
            <a:r>
              <a:rPr lang="ru-RU" sz="2400" dirty="0" smtClean="0">
                <a:effectLst>
                  <a:outerShdw blurRad="38100" dist="38100" dir="2700000" algn="tl">
                    <a:srgbClr val="000000">
                      <a:alpha val="43137"/>
                    </a:srgbClr>
                  </a:outerShdw>
                </a:effectLst>
                <a:latin typeface="Arial" pitchFamily="34" charset="0"/>
                <a:cs typeface="Arial" pitchFamily="34" charset="0"/>
              </a:rPr>
              <a:t>Смерть </a:t>
            </a:r>
            <a:r>
              <a:rPr lang="ru-RU" sz="2400" dirty="0" err="1" smtClean="0">
                <a:effectLst>
                  <a:outerShdw blurRad="38100" dist="38100" dir="2700000" algn="tl">
                    <a:srgbClr val="000000">
                      <a:alpha val="43137"/>
                    </a:srgbClr>
                  </a:outerShdw>
                </a:effectLst>
                <a:latin typeface="Arial" pitchFamily="34" charset="0"/>
                <a:cs typeface="Arial" pitchFamily="34" charset="0"/>
              </a:rPr>
              <a:t>Германика</a:t>
            </a:r>
            <a:r>
              <a:rPr lang="ru-RU" sz="2400" dirty="0" smtClean="0">
                <a:effectLst>
                  <a:outerShdw blurRad="38100" dist="38100" dir="2700000" algn="tl">
                    <a:srgbClr val="000000">
                      <a:alpha val="43137"/>
                    </a:srgbClr>
                  </a:outerShdw>
                </a:effectLst>
                <a:latin typeface="Arial" pitchFamily="34" charset="0"/>
                <a:cs typeface="Arial" pitchFamily="34" charset="0"/>
              </a:rPr>
              <a:t>.</a:t>
            </a:r>
            <a:endParaRPr lang="ru-RU" sz="2400"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6" descr="Z:\newtek\_backgrounds_1.02\Tim\powerpoint templates\101-120\cloud_skipper\cloud_skipper_sld.jpg"/>
          <p:cNvPicPr>
            <a:picLocks noChangeAspect="1" noChangeArrowheads="1"/>
          </p:cNvPicPr>
          <p:nvPr/>
        </p:nvPicPr>
        <p:blipFill>
          <a:blip r:embed="rId2" cstate="print"/>
          <a:srcRect/>
          <a:stretch>
            <a:fillRect/>
          </a:stretch>
        </p:blipFill>
        <p:spPr bwMode="auto">
          <a:xfrm>
            <a:off x="0" y="0"/>
            <a:ext cx="9148821" cy="6858000"/>
          </a:xfrm>
          <a:prstGeom prst="rect">
            <a:avLst/>
          </a:prstGeom>
          <a:noFill/>
        </p:spPr>
      </p:pic>
      <p:pic>
        <p:nvPicPr>
          <p:cNvPr id="46082" name="Picture 2" descr="http://opisanie-kartin.iusite.ru/pic/uploads21image086.jpg"/>
          <p:cNvPicPr>
            <a:picLocks noChangeAspect="1" noChangeArrowheads="1"/>
          </p:cNvPicPr>
          <p:nvPr/>
        </p:nvPicPr>
        <p:blipFill>
          <a:blip r:embed="rId3" cstate="print"/>
          <a:srcRect/>
          <a:stretch>
            <a:fillRect/>
          </a:stretch>
        </p:blipFill>
        <p:spPr bwMode="auto">
          <a:xfrm>
            <a:off x="642910" y="285728"/>
            <a:ext cx="7945297" cy="571504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642910" y="6072206"/>
            <a:ext cx="7429552" cy="461665"/>
          </a:xfrm>
          <a:prstGeom prst="rect">
            <a:avLst/>
          </a:prstGeom>
          <a:noFill/>
        </p:spPr>
        <p:txBody>
          <a:bodyPr wrap="square" rtlCol="0">
            <a:spAutoFit/>
          </a:bodyPr>
          <a:lstStyle/>
          <a:p>
            <a:pPr algn="ctr"/>
            <a:r>
              <a:rPr lang="ru-RU" sz="2400" dirty="0" smtClean="0">
                <a:effectLst>
                  <a:outerShdw blurRad="38100" dist="38100" dir="2700000" algn="tl">
                    <a:srgbClr val="000000">
                      <a:alpha val="43137"/>
                    </a:srgbClr>
                  </a:outerShdw>
                </a:effectLst>
                <a:latin typeface="Arial" pitchFamily="34" charset="0"/>
                <a:cs typeface="Arial" pitchFamily="34" charset="0"/>
              </a:rPr>
              <a:t>Царство Флоры. </a:t>
            </a:r>
            <a:r>
              <a:rPr lang="ru-RU" sz="2400" dirty="0" err="1" smtClean="0">
                <a:effectLst>
                  <a:outerShdw blurRad="38100" dist="38100" dir="2700000" algn="tl">
                    <a:srgbClr val="000000">
                      <a:alpha val="43137"/>
                    </a:srgbClr>
                  </a:outerShdw>
                </a:effectLst>
                <a:latin typeface="Arial" pitchFamily="34" charset="0"/>
                <a:cs typeface="Arial" pitchFamily="34" charset="0"/>
              </a:rPr>
              <a:t>Ок</a:t>
            </a:r>
            <a:r>
              <a:rPr lang="ru-RU" sz="2400" dirty="0" smtClean="0">
                <a:effectLst>
                  <a:outerShdw blurRad="38100" dist="38100" dir="2700000" algn="tl">
                    <a:srgbClr val="000000">
                      <a:alpha val="43137"/>
                    </a:srgbClr>
                  </a:outerShdw>
                </a:effectLst>
                <a:latin typeface="Arial" pitchFamily="34" charset="0"/>
                <a:cs typeface="Arial" pitchFamily="34" charset="0"/>
              </a:rPr>
              <a:t>. 1630г.</a:t>
            </a:r>
            <a:endParaRPr lang="ru-RU" sz="2400"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6" descr="Z:\newtek\_backgrounds_1.02\Tim\powerpoint templates\101-120\cloud_skipper\cloud_skipper_sld.jpg"/>
          <p:cNvPicPr>
            <a:picLocks noChangeAspect="1" noChangeArrowheads="1"/>
          </p:cNvPicPr>
          <p:nvPr/>
        </p:nvPicPr>
        <p:blipFill>
          <a:blip r:embed="rId2" cstate="print"/>
          <a:srcRect/>
          <a:stretch>
            <a:fillRect/>
          </a:stretch>
        </p:blipFill>
        <p:spPr bwMode="auto">
          <a:xfrm>
            <a:off x="0" y="0"/>
            <a:ext cx="9148821" cy="6858000"/>
          </a:xfrm>
          <a:prstGeom prst="rect">
            <a:avLst/>
          </a:prstGeom>
          <a:noFill/>
        </p:spPr>
      </p:pic>
      <p:pic>
        <p:nvPicPr>
          <p:cNvPr id="43010" name="Picture 2" descr="http://sschool8.narod.ru/87_Dionis/78835x.jpg"/>
          <p:cNvPicPr>
            <a:picLocks noChangeAspect="1" noChangeArrowheads="1"/>
          </p:cNvPicPr>
          <p:nvPr/>
        </p:nvPicPr>
        <p:blipFill>
          <a:blip r:embed="rId3" cstate="print"/>
          <a:srcRect/>
          <a:stretch>
            <a:fillRect/>
          </a:stretch>
        </p:blipFill>
        <p:spPr bwMode="auto">
          <a:xfrm>
            <a:off x="428597" y="214290"/>
            <a:ext cx="8215370" cy="5891960"/>
          </a:xfrm>
          <a:prstGeom prst="rect">
            <a:avLst/>
          </a:prstGeom>
          <a:noFill/>
        </p:spPr>
      </p:pic>
      <p:sp>
        <p:nvSpPr>
          <p:cNvPr id="4" name="TextBox 3"/>
          <p:cNvSpPr txBox="1"/>
          <p:nvPr/>
        </p:nvSpPr>
        <p:spPr>
          <a:xfrm>
            <a:off x="642910" y="6072206"/>
            <a:ext cx="7429552" cy="461665"/>
          </a:xfrm>
          <a:prstGeom prst="rect">
            <a:avLst/>
          </a:prstGeom>
          <a:noFill/>
        </p:spPr>
        <p:txBody>
          <a:bodyPr wrap="square" rtlCol="0">
            <a:spAutoFit/>
          </a:bodyPr>
          <a:lstStyle/>
          <a:p>
            <a:pPr algn="ctr"/>
            <a:r>
              <a:rPr lang="ru-RU" sz="2400" dirty="0" smtClean="0">
                <a:effectLst>
                  <a:outerShdw blurRad="38100" dist="38100" dir="2700000" algn="tl">
                    <a:srgbClr val="000000">
                      <a:alpha val="43137"/>
                    </a:srgbClr>
                  </a:outerShdw>
                </a:effectLst>
                <a:latin typeface="Arial" pitchFamily="34" charset="0"/>
                <a:cs typeface="Arial" pitchFamily="34" charset="0"/>
              </a:rPr>
              <a:t>Вакханалия. 1636г.</a:t>
            </a:r>
            <a:endParaRPr lang="ru-RU" sz="2400"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26" descr="Z:\newtek\_backgrounds_1.02\Tim\powerpoint templates\101-120\cloud_skipper\cloud_skipper_sld.jpg"/>
          <p:cNvPicPr>
            <a:picLocks noChangeAspect="1" noChangeArrowheads="1"/>
          </p:cNvPicPr>
          <p:nvPr/>
        </p:nvPicPr>
        <p:blipFill>
          <a:blip r:embed="rId2" cstate="print"/>
          <a:srcRect/>
          <a:stretch>
            <a:fillRect/>
          </a:stretch>
        </p:blipFill>
        <p:spPr bwMode="auto">
          <a:xfrm>
            <a:off x="-4821" y="0"/>
            <a:ext cx="9148821" cy="6858000"/>
          </a:xfrm>
          <a:prstGeom prst="rect">
            <a:avLst/>
          </a:prstGeom>
          <a:noFill/>
        </p:spPr>
      </p:pic>
      <p:sp>
        <p:nvSpPr>
          <p:cNvPr id="15362" name="AutoShape 2"/>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 name="Рисунок 2" descr="карниз.jpg"/>
          <p:cNvPicPr>
            <a:picLocks noChangeAspect="1"/>
          </p:cNvPicPr>
          <p:nvPr/>
        </p:nvPicPr>
        <p:blipFill>
          <a:blip r:embed="rId3" cstate="print"/>
          <a:srcRect t="10584" b="42700"/>
          <a:stretch>
            <a:fillRect/>
          </a:stretch>
        </p:blipFill>
        <p:spPr>
          <a:xfrm>
            <a:off x="0" y="5214950"/>
            <a:ext cx="9144000" cy="1643050"/>
          </a:xfrm>
          <a:prstGeom prst="rect">
            <a:avLst/>
          </a:prstGeom>
          <a:effectLst>
            <a:softEdge rad="635000"/>
          </a:effectLst>
        </p:spPr>
      </p:pic>
      <p:sp>
        <p:nvSpPr>
          <p:cNvPr id="5" name="Прямоугольник 4"/>
          <p:cNvSpPr/>
          <p:nvPr/>
        </p:nvSpPr>
        <p:spPr>
          <a:xfrm>
            <a:off x="500034" y="214290"/>
            <a:ext cx="8358246" cy="954107"/>
          </a:xfrm>
          <a:prstGeom prst="rect">
            <a:avLst/>
          </a:prstGeom>
        </p:spPr>
        <p:txBody>
          <a:bodyPr wrap="square">
            <a:spAutoFit/>
          </a:bodyPr>
          <a:lstStyle/>
          <a:p>
            <a:pPr lvl="0" algn="ctr"/>
            <a:r>
              <a:rPr lang="ru-RU" sz="2800" b="1" i="1" dirty="0" smtClean="0">
                <a:effectLst>
                  <a:outerShdw blurRad="38100" dist="38100" dir="2700000" algn="tl">
                    <a:srgbClr val="000000">
                      <a:alpha val="43137"/>
                    </a:srgbClr>
                  </a:outerShdw>
                </a:effectLst>
                <a:latin typeface="Arial Black" pitchFamily="34" charset="0"/>
                <a:cs typeface="Arial" pitchFamily="34" charset="0"/>
              </a:rPr>
              <a:t>Общая </a:t>
            </a:r>
            <a:r>
              <a:rPr lang="ru-RU" sz="2800" b="1" i="1" dirty="0" smtClean="0">
                <a:effectLst>
                  <a:outerShdw blurRad="38100" dist="38100" dir="2700000" algn="tl">
                    <a:srgbClr val="000000">
                      <a:alpha val="43137"/>
                    </a:srgbClr>
                  </a:outerShdw>
                </a:effectLst>
                <a:latin typeface="Arial Black" pitchFamily="34" charset="0"/>
                <a:cs typeface="Arial" pitchFamily="34" charset="0"/>
              </a:rPr>
              <a:t>характеристика искусства классицизма.</a:t>
            </a:r>
            <a:endParaRPr lang="ru-RU" sz="2800" b="1" i="1" dirty="0">
              <a:effectLst>
                <a:outerShdw blurRad="38100" dist="38100" dir="2700000" algn="tl">
                  <a:srgbClr val="000000">
                    <a:alpha val="43137"/>
                  </a:srgbClr>
                </a:outerShdw>
              </a:effectLst>
              <a:latin typeface="Arial Black" pitchFamily="34" charset="0"/>
              <a:cs typeface="Arial" pitchFamily="34" charset="0"/>
            </a:endParaRPr>
          </a:p>
        </p:txBody>
      </p:sp>
      <p:sp>
        <p:nvSpPr>
          <p:cNvPr id="15363" name="Rectangle 3"/>
          <p:cNvSpPr>
            <a:spLocks noChangeArrowheads="1"/>
          </p:cNvSpPr>
          <p:nvPr/>
        </p:nvSpPr>
        <p:spPr bwMode="auto">
          <a:xfrm>
            <a:off x="214282" y="1142984"/>
            <a:ext cx="864399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Классицизм</a:t>
            </a:r>
            <a:r>
              <a:rPr kumimoji="0" lang="ru-RU"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 </a:t>
            </a:r>
            <a:r>
              <a:rPr kumimoji="0" lang="ru-RU"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(лат. </a:t>
            </a:r>
            <a:r>
              <a:rPr kumimoji="0" lang="ru-RU" sz="20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сlassicus</a:t>
            </a:r>
            <a:r>
              <a:rPr kumimoji="0" lang="ru-RU"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 – образцовый) </a:t>
            </a:r>
            <a:r>
              <a:rPr kumimoji="0" lang="ru-RU"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 художественный стиль и направление в искусстве Европы XVII – XIX веков. </a:t>
            </a:r>
          </a:p>
          <a:p>
            <a:pPr marL="0" marR="0" lvl="0" indent="0" algn="just" defTabSz="914400" rtl="0" eaLnBrk="1" fontAlgn="base" latinLnBrk="0" hangingPunct="1">
              <a:lnSpc>
                <a:spcPct val="100000"/>
              </a:lnSpc>
              <a:spcBef>
                <a:spcPct val="0"/>
              </a:spcBef>
              <a:spcAft>
                <a:spcPct val="0"/>
              </a:spcAft>
              <a:buClrTx/>
              <a:buSzTx/>
              <a:buFontTx/>
              <a:buNone/>
              <a:tabLst/>
            </a:pPr>
            <a:endParaRPr lang="ru-RU" sz="2400" dirty="0">
              <a:effectLst>
                <a:outerShdw blurRad="38100" dist="38100" dir="2700000" algn="tl">
                  <a:srgbClr val="000000">
                    <a:alpha val="43137"/>
                  </a:srgbClr>
                </a:outerShdw>
              </a:effectLst>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2400" b="0" i="0" u="none" strike="noStrike" cap="none" normalizeH="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 </a:t>
            </a:r>
            <a:r>
              <a:rPr kumimoji="0" lang="ru-RU"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основа - идеи рационализма, главная цель которых просвещать публику на основе некого идеала, образца</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lang="ru-RU" sz="2400" dirty="0">
                <a:effectLst>
                  <a:outerShdw blurRad="38100" dist="38100" dir="2700000" algn="tl">
                    <a:srgbClr val="000000">
                      <a:alpha val="43137"/>
                    </a:srgbClr>
                  </a:outerShdw>
                </a:effectLst>
                <a:latin typeface="Arial" pitchFamily="34" charset="0"/>
                <a:ea typeface="Calibri" pitchFamily="34" charset="0"/>
                <a:cs typeface="Arial" pitchFamily="34" charset="0"/>
              </a:rPr>
              <a:t> </a:t>
            </a:r>
            <a:r>
              <a:rPr lang="ru-RU" sz="2400" dirty="0" smtClean="0">
                <a:effectLst>
                  <a:outerShdw blurRad="38100" dist="38100" dir="2700000" algn="tl">
                    <a:srgbClr val="000000">
                      <a:alpha val="43137"/>
                    </a:srgbClr>
                  </a:outerShdw>
                </a:effectLst>
                <a:latin typeface="Arial" pitchFamily="34" charset="0"/>
                <a:ea typeface="Calibri" pitchFamily="34" charset="0"/>
                <a:cs typeface="Arial" pitchFamily="34" charset="0"/>
              </a:rPr>
              <a:t>образец - </a:t>
            </a:r>
            <a:r>
              <a:rPr kumimoji="0" lang="ru-RU"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культура античного мира</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 </a:t>
            </a:r>
            <a:r>
              <a:rPr lang="ru-RU" sz="2400" dirty="0">
                <a:effectLst>
                  <a:outerShdw blurRad="38100" dist="38100" dir="2700000" algn="tl">
                    <a:srgbClr val="000000">
                      <a:alpha val="43137"/>
                    </a:srgbClr>
                  </a:outerShdw>
                </a:effectLst>
                <a:latin typeface="Arial" pitchFamily="34" charset="0"/>
                <a:ea typeface="Calibri" pitchFamily="34" charset="0"/>
                <a:cs typeface="Arial" pitchFamily="34" charset="0"/>
              </a:rPr>
              <a:t>п</a:t>
            </a:r>
            <a:r>
              <a:rPr kumimoji="0" lang="ru-RU"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равила, каноны классицизма имели первостепенное значение; их должны были соблюдать все деятели искусства, творящие в рамках этого направления и стиля.</a:t>
            </a:r>
            <a:endParaRPr kumimoji="0" lang="ru-RU"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6" descr="Z:\newtek\_backgrounds_1.02\Tim\powerpoint templates\101-120\cloud_skipper\cloud_skipper_sld.jpg"/>
          <p:cNvPicPr>
            <a:picLocks noChangeAspect="1" noChangeArrowheads="1"/>
          </p:cNvPicPr>
          <p:nvPr/>
        </p:nvPicPr>
        <p:blipFill>
          <a:blip r:embed="rId2" cstate="print"/>
          <a:srcRect/>
          <a:stretch>
            <a:fillRect/>
          </a:stretch>
        </p:blipFill>
        <p:spPr bwMode="auto">
          <a:xfrm>
            <a:off x="0" y="0"/>
            <a:ext cx="9148821" cy="6858000"/>
          </a:xfrm>
          <a:prstGeom prst="rect">
            <a:avLst/>
          </a:prstGeom>
          <a:noFill/>
        </p:spPr>
      </p:pic>
      <p:sp>
        <p:nvSpPr>
          <p:cNvPr id="2049" name="Rectangle 1"/>
          <p:cNvSpPr>
            <a:spLocks noChangeArrowheads="1"/>
          </p:cNvSpPr>
          <p:nvPr/>
        </p:nvSpPr>
        <p:spPr bwMode="auto">
          <a:xfrm>
            <a:off x="285720" y="1113336"/>
            <a:ext cx="428628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ru-RU"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Крупнейший мастер XVII в. – </a:t>
            </a:r>
            <a:r>
              <a:rPr lang="ru-RU" sz="2400" dirty="0" smtClean="0">
                <a:effectLst>
                  <a:outerShdw blurRad="38100" dist="38100" dir="2700000" algn="tl">
                    <a:srgbClr val="000000">
                      <a:alpha val="43137"/>
                    </a:srgbClr>
                  </a:outerShdw>
                </a:effectLst>
                <a:latin typeface="Arial" pitchFamily="34" charset="0"/>
                <a:cs typeface="Arial" pitchFamily="34" charset="0"/>
              </a:rPr>
              <a:t>К</a:t>
            </a:r>
            <a:r>
              <a:rPr kumimoji="0" lang="ru-RU"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лод </a:t>
            </a:r>
            <a:r>
              <a:rPr kumimoji="0" lang="ru-RU" sz="24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Лоррен</a:t>
            </a:r>
            <a:r>
              <a:rPr kumimoji="0" lang="ru-RU"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известный своими «идеальными пейзажами». </a:t>
            </a:r>
          </a:p>
        </p:txBody>
      </p:sp>
      <p:pic>
        <p:nvPicPr>
          <p:cNvPr id="33796" name="Picture 4" descr="http://s017.radikal.ru/i411/1201/b5/06ea015d8877.jpg"/>
          <p:cNvPicPr>
            <a:picLocks noChangeAspect="1" noChangeArrowheads="1"/>
          </p:cNvPicPr>
          <p:nvPr/>
        </p:nvPicPr>
        <p:blipFill>
          <a:blip r:embed="rId3" cstate="print"/>
          <a:srcRect/>
          <a:stretch>
            <a:fillRect/>
          </a:stretch>
        </p:blipFill>
        <p:spPr bwMode="auto">
          <a:xfrm>
            <a:off x="4714876" y="642918"/>
            <a:ext cx="4119568" cy="5637924"/>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500166" y="5286388"/>
            <a:ext cx="2786082" cy="830997"/>
          </a:xfrm>
          <a:prstGeom prst="rect">
            <a:avLst/>
          </a:prstGeom>
          <a:noFill/>
        </p:spPr>
        <p:txBody>
          <a:bodyPr wrap="square" rtlCol="0">
            <a:spAutoFit/>
          </a:bodyPr>
          <a:lstStyle/>
          <a:p>
            <a:pPr algn="ctr"/>
            <a:r>
              <a:rPr lang="ru-RU" sz="2400" dirty="0" smtClean="0">
                <a:effectLst>
                  <a:outerShdw blurRad="38100" dist="38100" dir="2700000" algn="tl">
                    <a:srgbClr val="000000">
                      <a:alpha val="43137"/>
                    </a:srgbClr>
                  </a:outerShdw>
                </a:effectLst>
                <a:latin typeface="Arial" pitchFamily="34" charset="0"/>
                <a:cs typeface="Arial" pitchFamily="34" charset="0"/>
              </a:rPr>
              <a:t>Клод </a:t>
            </a:r>
            <a:r>
              <a:rPr lang="ru-RU" sz="2400" dirty="0" err="1" smtClean="0">
                <a:effectLst>
                  <a:outerShdw blurRad="38100" dist="38100" dir="2700000" algn="tl">
                    <a:srgbClr val="000000">
                      <a:alpha val="43137"/>
                    </a:srgbClr>
                  </a:outerShdw>
                </a:effectLst>
                <a:latin typeface="Arial" pitchFamily="34" charset="0"/>
                <a:cs typeface="Arial" pitchFamily="34" charset="0"/>
              </a:rPr>
              <a:t>Лоррен</a:t>
            </a:r>
            <a:r>
              <a:rPr lang="ru-RU" sz="2400" dirty="0" smtClean="0">
                <a:effectLst>
                  <a:outerShdw blurRad="38100" dist="38100" dir="2700000" algn="tl">
                    <a:srgbClr val="000000">
                      <a:alpha val="43137"/>
                    </a:srgbClr>
                  </a:outerShdw>
                </a:effectLst>
                <a:latin typeface="Arial" pitchFamily="34" charset="0"/>
                <a:cs typeface="Arial" pitchFamily="34" charset="0"/>
              </a:rPr>
              <a:t>. Неизвестный худ.</a:t>
            </a:r>
            <a:endParaRPr lang="ru-RU" sz="2400"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6" descr="Z:\newtek\_backgrounds_1.02\Tim\powerpoint templates\101-120\cloud_skipper\cloud_skipper_sld.jpg"/>
          <p:cNvPicPr>
            <a:picLocks noChangeAspect="1" noChangeArrowheads="1"/>
          </p:cNvPicPr>
          <p:nvPr/>
        </p:nvPicPr>
        <p:blipFill>
          <a:blip r:embed="rId2" cstate="print"/>
          <a:srcRect/>
          <a:stretch>
            <a:fillRect/>
          </a:stretch>
        </p:blipFill>
        <p:spPr bwMode="auto">
          <a:xfrm>
            <a:off x="0" y="0"/>
            <a:ext cx="9148821" cy="6858000"/>
          </a:xfrm>
          <a:prstGeom prst="rect">
            <a:avLst/>
          </a:prstGeom>
          <a:noFill/>
        </p:spPr>
      </p:pic>
      <p:pic>
        <p:nvPicPr>
          <p:cNvPr id="3" name="Picture 2" descr="https://muzei-mira.com/templates/museum/images/paint/otplitie-carici-saavskoi+.jpg"/>
          <p:cNvPicPr>
            <a:picLocks noChangeAspect="1" noChangeArrowheads="1"/>
          </p:cNvPicPr>
          <p:nvPr/>
        </p:nvPicPr>
        <p:blipFill>
          <a:blip r:embed="rId3" cstate="print"/>
          <a:srcRect/>
          <a:stretch>
            <a:fillRect/>
          </a:stretch>
        </p:blipFill>
        <p:spPr bwMode="auto">
          <a:xfrm>
            <a:off x="857224" y="285727"/>
            <a:ext cx="7358114" cy="5509499"/>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1357290" y="5786454"/>
            <a:ext cx="6643734" cy="830997"/>
          </a:xfrm>
          <a:prstGeom prst="rect">
            <a:avLst/>
          </a:prstGeom>
          <a:noFill/>
        </p:spPr>
        <p:txBody>
          <a:bodyPr wrap="square" rtlCol="0">
            <a:spAutoFit/>
          </a:bodyPr>
          <a:lstStyle/>
          <a:p>
            <a:pPr algn="ctr"/>
            <a:r>
              <a:rPr lang="ru-RU" sz="2400" dirty="0" smtClean="0">
                <a:effectLst>
                  <a:outerShdw blurRad="38100" dist="38100" dir="2700000" algn="tl">
                    <a:srgbClr val="000000">
                      <a:alpha val="43137"/>
                    </a:srgbClr>
                  </a:outerShdw>
                </a:effectLst>
                <a:latin typeface="Arial" pitchFamily="34" charset="0"/>
                <a:cs typeface="Arial" pitchFamily="34" charset="0"/>
              </a:rPr>
              <a:t>Отплытие царицы Савской. 1648г.</a:t>
            </a:r>
          </a:p>
          <a:p>
            <a:pPr algn="ctr"/>
            <a:r>
              <a:rPr lang="ru-RU" sz="2400" dirty="0" err="1" smtClean="0">
                <a:effectLst>
                  <a:outerShdw blurRad="38100" dist="38100" dir="2700000" algn="tl">
                    <a:srgbClr val="000000">
                      <a:alpha val="43137"/>
                    </a:srgbClr>
                  </a:outerShdw>
                </a:effectLst>
                <a:latin typeface="Arial" pitchFamily="34" charset="0"/>
                <a:cs typeface="Arial" pitchFamily="34" charset="0"/>
              </a:rPr>
              <a:t>К.Лоррен</a:t>
            </a:r>
            <a:endParaRPr lang="ru-RU" sz="2400"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6" descr="Z:\newtek\_backgrounds_1.02\Tim\powerpoint templates\101-120\cloud_skipper\cloud_skipper_sld.jpg"/>
          <p:cNvPicPr>
            <a:picLocks noChangeAspect="1" noChangeArrowheads="1"/>
          </p:cNvPicPr>
          <p:nvPr/>
        </p:nvPicPr>
        <p:blipFill>
          <a:blip r:embed="rId2" cstate="print"/>
          <a:srcRect/>
          <a:stretch>
            <a:fillRect/>
          </a:stretch>
        </p:blipFill>
        <p:spPr bwMode="auto">
          <a:xfrm>
            <a:off x="0" y="0"/>
            <a:ext cx="9148821" cy="6858000"/>
          </a:xfrm>
          <a:prstGeom prst="rect">
            <a:avLst/>
          </a:prstGeom>
          <a:noFill/>
        </p:spPr>
      </p:pic>
      <p:pic>
        <p:nvPicPr>
          <p:cNvPr id="36866" name="Picture 2" descr="http://www.artitaly.ru/art/l/lorren/img/33.jpg"/>
          <p:cNvPicPr>
            <a:picLocks noChangeAspect="1" noChangeArrowheads="1"/>
          </p:cNvPicPr>
          <p:nvPr/>
        </p:nvPicPr>
        <p:blipFill>
          <a:blip r:embed="rId3" cstate="print"/>
          <a:srcRect/>
          <a:stretch>
            <a:fillRect/>
          </a:stretch>
        </p:blipFill>
        <p:spPr bwMode="auto">
          <a:xfrm>
            <a:off x="1000100" y="285728"/>
            <a:ext cx="7134611" cy="5446087"/>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1357290" y="5786454"/>
            <a:ext cx="6643734" cy="830997"/>
          </a:xfrm>
          <a:prstGeom prst="rect">
            <a:avLst/>
          </a:prstGeom>
          <a:noFill/>
        </p:spPr>
        <p:txBody>
          <a:bodyPr wrap="square" rtlCol="0">
            <a:spAutoFit/>
          </a:bodyPr>
          <a:lstStyle/>
          <a:p>
            <a:pPr algn="ctr"/>
            <a:r>
              <a:rPr lang="ru-RU" sz="2400" dirty="0" smtClean="0">
                <a:effectLst>
                  <a:outerShdw blurRad="38100" dist="38100" dir="2700000" algn="tl">
                    <a:srgbClr val="000000">
                      <a:alpha val="43137"/>
                    </a:srgbClr>
                  </a:outerShdw>
                </a:effectLst>
                <a:latin typeface="Arial" pitchFamily="34" charset="0"/>
                <a:cs typeface="Arial" pitchFamily="34" charset="0"/>
              </a:rPr>
              <a:t>Морская гавань при заходе солнца.</a:t>
            </a:r>
          </a:p>
          <a:p>
            <a:pPr algn="ctr"/>
            <a:r>
              <a:rPr lang="ru-RU" sz="2400" dirty="0" err="1" smtClean="0">
                <a:effectLst>
                  <a:outerShdw blurRad="38100" dist="38100" dir="2700000" algn="tl">
                    <a:srgbClr val="000000">
                      <a:alpha val="43137"/>
                    </a:srgbClr>
                  </a:outerShdw>
                </a:effectLst>
                <a:latin typeface="Arial" pitchFamily="34" charset="0"/>
                <a:cs typeface="Arial" pitchFamily="34" charset="0"/>
              </a:rPr>
              <a:t>К.Лоррен</a:t>
            </a:r>
            <a:endParaRPr lang="ru-RU" sz="2400"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6" descr="Z:\newtek\_backgrounds_1.02\Tim\powerpoint templates\101-120\cloud_skipper\cloud_skipper_sld.jpg"/>
          <p:cNvPicPr>
            <a:picLocks noChangeAspect="1" noChangeArrowheads="1"/>
          </p:cNvPicPr>
          <p:nvPr/>
        </p:nvPicPr>
        <p:blipFill>
          <a:blip r:embed="rId2" cstate="print"/>
          <a:srcRect/>
          <a:stretch>
            <a:fillRect/>
          </a:stretch>
        </p:blipFill>
        <p:spPr bwMode="auto">
          <a:xfrm>
            <a:off x="0" y="0"/>
            <a:ext cx="9148821" cy="6858000"/>
          </a:xfrm>
          <a:prstGeom prst="rect">
            <a:avLst/>
          </a:prstGeom>
          <a:noFill/>
        </p:spPr>
      </p:pic>
      <p:pic>
        <p:nvPicPr>
          <p:cNvPr id="35842" name="Picture 2" descr="https://artchive.ru/res/media/img/oy800/work/daa/226760.jpg"/>
          <p:cNvPicPr>
            <a:picLocks noChangeAspect="1" noChangeArrowheads="1"/>
          </p:cNvPicPr>
          <p:nvPr/>
        </p:nvPicPr>
        <p:blipFill>
          <a:blip r:embed="rId3" cstate="print"/>
          <a:srcRect/>
          <a:stretch>
            <a:fillRect/>
          </a:stretch>
        </p:blipFill>
        <p:spPr bwMode="auto">
          <a:xfrm>
            <a:off x="571472" y="357166"/>
            <a:ext cx="8143900" cy="4601073"/>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1285852" y="5214950"/>
            <a:ext cx="6643734" cy="830997"/>
          </a:xfrm>
          <a:prstGeom prst="rect">
            <a:avLst/>
          </a:prstGeom>
          <a:noFill/>
        </p:spPr>
        <p:txBody>
          <a:bodyPr wrap="square" rtlCol="0">
            <a:spAutoFit/>
          </a:bodyPr>
          <a:lstStyle/>
          <a:p>
            <a:pPr algn="ctr"/>
            <a:r>
              <a:rPr lang="ru-RU" sz="2400" dirty="0" smtClean="0">
                <a:effectLst>
                  <a:outerShdw blurRad="38100" dist="38100" dir="2700000" algn="tl">
                    <a:srgbClr val="000000">
                      <a:alpha val="43137"/>
                    </a:srgbClr>
                  </a:outerShdw>
                </a:effectLst>
                <a:latin typeface="Arial" pitchFamily="34" charset="0"/>
                <a:cs typeface="Arial" pitchFamily="34" charset="0"/>
              </a:rPr>
              <a:t>Пейзаж с поклонением золотому тельцу.</a:t>
            </a:r>
          </a:p>
          <a:p>
            <a:pPr algn="ctr"/>
            <a:r>
              <a:rPr lang="ru-RU" sz="2400" dirty="0" err="1" smtClean="0">
                <a:effectLst>
                  <a:outerShdw blurRad="38100" dist="38100" dir="2700000" algn="tl">
                    <a:srgbClr val="000000">
                      <a:alpha val="43137"/>
                    </a:srgbClr>
                  </a:outerShdw>
                </a:effectLst>
                <a:latin typeface="Arial" pitchFamily="34" charset="0"/>
                <a:cs typeface="Arial" pitchFamily="34" charset="0"/>
              </a:rPr>
              <a:t>К.Лоррен</a:t>
            </a:r>
            <a:endParaRPr lang="ru-RU" sz="2400"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6" descr="Z:\newtek\_backgrounds_1.02\Tim\powerpoint templates\101-120\cloud_skipper\cloud_skipper_sld.jpg"/>
          <p:cNvPicPr>
            <a:picLocks noChangeAspect="1" noChangeArrowheads="1"/>
          </p:cNvPicPr>
          <p:nvPr/>
        </p:nvPicPr>
        <p:blipFill>
          <a:blip r:embed="rId2" cstate="print"/>
          <a:srcRect/>
          <a:stretch>
            <a:fillRect/>
          </a:stretch>
        </p:blipFill>
        <p:spPr bwMode="auto">
          <a:xfrm>
            <a:off x="0" y="0"/>
            <a:ext cx="9148821" cy="6858000"/>
          </a:xfrm>
          <a:prstGeom prst="rect">
            <a:avLst/>
          </a:prstGeom>
          <a:noFill/>
        </p:spPr>
      </p:pic>
      <p:sp>
        <p:nvSpPr>
          <p:cNvPr id="3" name="Rectangle 1"/>
          <p:cNvSpPr>
            <a:spLocks noChangeArrowheads="1"/>
          </p:cNvSpPr>
          <p:nvPr/>
        </p:nvSpPr>
        <p:spPr bwMode="auto">
          <a:xfrm>
            <a:off x="214282" y="571480"/>
            <a:ext cx="414340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ru-RU" sz="2400" b="0" i="0" u="none" strike="noStrike" cap="none" normalizeH="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a:t>
            </a:r>
            <a:r>
              <a:rPr kumimoji="0" lang="ru-RU"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Гражданский пафос и лиричность объединились в «декоративных </a:t>
            </a:r>
            <a:r>
              <a:rPr kumimoji="0" lang="ru-RU" sz="24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пейза-жах</a:t>
            </a:r>
            <a:r>
              <a:rPr kumimoji="0" lang="ru-RU"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французского живописца Жака Луи Давида (XVIII в.).</a:t>
            </a:r>
          </a:p>
        </p:txBody>
      </p:sp>
      <p:pic>
        <p:nvPicPr>
          <p:cNvPr id="34818" name="Picture 2" descr="https://artchive.ru/res/media/img/orig/work/84f/207075.jpg"/>
          <p:cNvPicPr>
            <a:picLocks noChangeAspect="1" noChangeArrowheads="1"/>
          </p:cNvPicPr>
          <p:nvPr/>
        </p:nvPicPr>
        <p:blipFill>
          <a:blip r:embed="rId3" cstate="print"/>
          <a:srcRect/>
          <a:stretch>
            <a:fillRect/>
          </a:stretch>
        </p:blipFill>
        <p:spPr bwMode="auto">
          <a:xfrm>
            <a:off x="4500562" y="571480"/>
            <a:ext cx="4389235" cy="571501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500166" y="5286388"/>
            <a:ext cx="2786082" cy="830997"/>
          </a:xfrm>
          <a:prstGeom prst="rect">
            <a:avLst/>
          </a:prstGeom>
          <a:noFill/>
        </p:spPr>
        <p:txBody>
          <a:bodyPr wrap="square" rtlCol="0">
            <a:spAutoFit/>
          </a:bodyPr>
          <a:lstStyle/>
          <a:p>
            <a:pPr algn="ctr"/>
            <a:r>
              <a:rPr lang="ru-RU" sz="2400" dirty="0" smtClean="0">
                <a:effectLst>
                  <a:outerShdw blurRad="38100" dist="38100" dir="2700000" algn="tl">
                    <a:srgbClr val="000000">
                      <a:alpha val="43137"/>
                    </a:srgbClr>
                  </a:outerShdw>
                </a:effectLst>
                <a:latin typeface="Arial" pitchFamily="34" charset="0"/>
                <a:cs typeface="Arial" pitchFamily="34" charset="0"/>
              </a:rPr>
              <a:t>Ж.Луи Давид.</a:t>
            </a:r>
          </a:p>
          <a:p>
            <a:pPr algn="ctr"/>
            <a:r>
              <a:rPr lang="ru-RU" sz="2400" dirty="0" smtClean="0">
                <a:effectLst>
                  <a:outerShdw blurRad="38100" dist="38100" dir="2700000" algn="tl">
                    <a:srgbClr val="000000">
                      <a:alpha val="43137"/>
                    </a:srgbClr>
                  </a:outerShdw>
                </a:effectLst>
                <a:latin typeface="Arial" pitchFamily="34" charset="0"/>
                <a:cs typeface="Arial" pitchFamily="34" charset="0"/>
              </a:rPr>
              <a:t>Автопортрет.</a:t>
            </a:r>
            <a:endParaRPr lang="ru-RU" sz="2400"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6" descr="Z:\newtek\_backgrounds_1.02\Tim\powerpoint templates\101-120\cloud_skipper\cloud_skipper_sld.jpg"/>
          <p:cNvPicPr>
            <a:picLocks noChangeAspect="1" noChangeArrowheads="1"/>
          </p:cNvPicPr>
          <p:nvPr/>
        </p:nvPicPr>
        <p:blipFill>
          <a:blip r:embed="rId2" cstate="print"/>
          <a:srcRect/>
          <a:stretch>
            <a:fillRect/>
          </a:stretch>
        </p:blipFill>
        <p:spPr bwMode="auto">
          <a:xfrm>
            <a:off x="0" y="0"/>
            <a:ext cx="9148821" cy="6858000"/>
          </a:xfrm>
          <a:prstGeom prst="rect">
            <a:avLst/>
          </a:prstGeom>
          <a:noFill/>
        </p:spPr>
      </p:pic>
      <p:pic>
        <p:nvPicPr>
          <p:cNvPr id="40962" name="Picture 2" descr="http://www.artsunlight.com/artist-photo/Jacques-Louis-David/the-oath-of-horatii-by-Jacques-Louis-David-074.jpg"/>
          <p:cNvPicPr>
            <a:picLocks noChangeAspect="1" noChangeArrowheads="1"/>
          </p:cNvPicPr>
          <p:nvPr/>
        </p:nvPicPr>
        <p:blipFill>
          <a:blip r:embed="rId3" cstate="print"/>
          <a:srcRect/>
          <a:stretch>
            <a:fillRect/>
          </a:stretch>
        </p:blipFill>
        <p:spPr bwMode="auto">
          <a:xfrm>
            <a:off x="714348" y="214290"/>
            <a:ext cx="7586090" cy="6000792"/>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000100" y="6215082"/>
            <a:ext cx="6858048" cy="461665"/>
          </a:xfrm>
          <a:prstGeom prst="rect">
            <a:avLst/>
          </a:prstGeom>
          <a:noFill/>
        </p:spPr>
        <p:txBody>
          <a:bodyPr wrap="square" rtlCol="0">
            <a:spAutoFit/>
          </a:bodyPr>
          <a:lstStyle/>
          <a:p>
            <a:pPr algn="ctr"/>
            <a:r>
              <a:rPr lang="ru-RU" sz="2400" dirty="0" smtClean="0">
                <a:effectLst>
                  <a:outerShdw blurRad="38100" dist="38100" dir="2700000" algn="tl">
                    <a:srgbClr val="000000">
                      <a:alpha val="43137"/>
                    </a:srgbClr>
                  </a:outerShdw>
                </a:effectLst>
                <a:latin typeface="Arial" pitchFamily="34" charset="0"/>
                <a:cs typeface="Arial" pitchFamily="34" charset="0"/>
              </a:rPr>
              <a:t>Ж.Луи Давид. Клятва Горациев.</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6" descr="Z:\newtek\_backgrounds_1.02\Tim\powerpoint templates\101-120\cloud_skipper\cloud_skipper_sld.jpg"/>
          <p:cNvPicPr>
            <a:picLocks noChangeAspect="1" noChangeArrowheads="1"/>
          </p:cNvPicPr>
          <p:nvPr/>
        </p:nvPicPr>
        <p:blipFill>
          <a:blip r:embed="rId2" cstate="print"/>
          <a:srcRect/>
          <a:stretch>
            <a:fillRect/>
          </a:stretch>
        </p:blipFill>
        <p:spPr bwMode="auto">
          <a:xfrm>
            <a:off x="0" y="0"/>
            <a:ext cx="9148821" cy="6858000"/>
          </a:xfrm>
          <a:prstGeom prst="rect">
            <a:avLst/>
          </a:prstGeom>
          <a:noFill/>
        </p:spPr>
      </p:pic>
      <p:pic>
        <p:nvPicPr>
          <p:cNvPr id="39938" name="Picture 2" descr="http://adbasket.ru/imgs/new/id0/37575-David-zhak-lui-kartina-ostanavlivayuschie-bitvu.jpeg"/>
          <p:cNvPicPr>
            <a:picLocks noChangeAspect="1" noChangeArrowheads="1"/>
          </p:cNvPicPr>
          <p:nvPr/>
        </p:nvPicPr>
        <p:blipFill>
          <a:blip r:embed="rId3" cstate="print"/>
          <a:srcRect/>
          <a:stretch>
            <a:fillRect/>
          </a:stretch>
        </p:blipFill>
        <p:spPr bwMode="auto">
          <a:xfrm>
            <a:off x="571472" y="357166"/>
            <a:ext cx="8134545" cy="5572164"/>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285720" y="6072206"/>
            <a:ext cx="8572560" cy="461665"/>
          </a:xfrm>
          <a:prstGeom prst="rect">
            <a:avLst/>
          </a:prstGeom>
          <a:noFill/>
        </p:spPr>
        <p:txBody>
          <a:bodyPr wrap="square" rtlCol="0">
            <a:spAutoFit/>
          </a:bodyPr>
          <a:lstStyle/>
          <a:p>
            <a:pPr algn="ctr"/>
            <a:r>
              <a:rPr lang="ru-RU" sz="2400" dirty="0" smtClean="0">
                <a:effectLst>
                  <a:outerShdw blurRad="38100" dist="38100" dir="2700000" algn="tl">
                    <a:srgbClr val="000000">
                      <a:alpha val="43137"/>
                    </a:srgbClr>
                  </a:outerShdw>
                </a:effectLst>
                <a:latin typeface="Arial" pitchFamily="34" charset="0"/>
                <a:cs typeface="Arial" pitchFamily="34" charset="0"/>
              </a:rPr>
              <a:t>Ж.Луи Давид. Сабинянки, останавливающие битву. 1799г.</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916832"/>
            <a:ext cx="6984776" cy="4941168"/>
          </a:xfrm>
        </p:spPr>
        <p:txBody>
          <a:bodyPr>
            <a:normAutofit/>
          </a:bodyPr>
          <a:lstStyle/>
          <a:p>
            <a:r>
              <a:rPr lang="ru-RU" dirty="0" smtClean="0"/>
              <a:t>П</a:t>
            </a:r>
            <a:r>
              <a:rPr lang="ru-RU" dirty="0" smtClean="0"/>
              <a:t>.</a:t>
            </a:r>
            <a:r>
              <a:rPr lang="ru-RU" b="1" dirty="0" smtClean="0"/>
              <a:t> </a:t>
            </a:r>
            <a:r>
              <a:rPr lang="ru-RU" dirty="0" smtClean="0"/>
              <a:t>Корнель (трагедии «Сид», «Гораций», «Цинна»), </a:t>
            </a:r>
          </a:p>
          <a:p>
            <a:r>
              <a:rPr lang="ru-RU" dirty="0" smtClean="0"/>
              <a:t>Ж. Расин (трагедии «Федра», «Митридат»), </a:t>
            </a:r>
          </a:p>
          <a:p>
            <a:r>
              <a:rPr lang="ru-RU" dirty="0" smtClean="0"/>
              <a:t>Вольтер (трагедии «Брут», «</a:t>
            </a:r>
            <a:r>
              <a:rPr lang="ru-RU" dirty="0" err="1" smtClean="0"/>
              <a:t>Танкред</a:t>
            </a:r>
            <a:r>
              <a:rPr lang="ru-RU" dirty="0" smtClean="0"/>
              <a:t>»), </a:t>
            </a:r>
          </a:p>
          <a:p>
            <a:r>
              <a:rPr lang="ru-RU" dirty="0" smtClean="0"/>
              <a:t>Ж.Мольер (комедии «Тартюф», «Мещанин во дворянстве»), </a:t>
            </a:r>
          </a:p>
          <a:p>
            <a:r>
              <a:rPr lang="ru-RU" dirty="0" smtClean="0"/>
              <a:t>Н. </a:t>
            </a:r>
            <a:r>
              <a:rPr lang="ru-RU" dirty="0" err="1" smtClean="0"/>
              <a:t>Буало</a:t>
            </a:r>
            <a:r>
              <a:rPr lang="ru-RU" dirty="0" smtClean="0"/>
              <a:t> (трактат в стихах «Поэтическое искусство»), </a:t>
            </a:r>
          </a:p>
          <a:p>
            <a:r>
              <a:rPr lang="ru-RU" dirty="0" smtClean="0"/>
              <a:t>Ж. Лафонтен («Басни»).</a:t>
            </a:r>
          </a:p>
          <a:p>
            <a:endParaRPr lang="ru-RU" dirty="0"/>
          </a:p>
        </p:txBody>
      </p:sp>
      <p:sp>
        <p:nvSpPr>
          <p:cNvPr id="5" name="Прямоугольник 4"/>
          <p:cNvSpPr/>
          <p:nvPr/>
        </p:nvSpPr>
        <p:spPr>
          <a:xfrm>
            <a:off x="971600" y="188640"/>
            <a:ext cx="7560839" cy="144655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Классицизм в </a:t>
            </a:r>
          </a:p>
          <a:p>
            <a:pPr algn="ctr"/>
            <a:r>
              <a:rPr lang="ru-RU"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литературе</a:t>
            </a:r>
          </a:p>
        </p:txBody>
      </p:sp>
      <p:pic>
        <p:nvPicPr>
          <p:cNvPr id="20482" name="Picture 2" descr="http://im0-tub-ru.yandex.net/i?id=520d330404271e2e12926636644d59ca-18-144&amp;n=24"/>
          <p:cNvPicPr>
            <a:picLocks noChangeAspect="1" noChangeArrowheads="1"/>
          </p:cNvPicPr>
          <p:nvPr/>
        </p:nvPicPr>
        <p:blipFill>
          <a:blip r:embed="rId2" cstate="print"/>
          <a:srcRect/>
          <a:stretch>
            <a:fillRect/>
          </a:stretch>
        </p:blipFill>
        <p:spPr bwMode="auto">
          <a:xfrm>
            <a:off x="7596336" y="188640"/>
            <a:ext cx="1047750" cy="1238250"/>
          </a:xfrm>
          <a:prstGeom prst="rect">
            <a:avLst/>
          </a:prstGeom>
          <a:noFill/>
        </p:spPr>
      </p:pic>
      <p:sp>
        <p:nvSpPr>
          <p:cNvPr id="6" name="TextBox 5"/>
          <p:cNvSpPr txBox="1"/>
          <p:nvPr/>
        </p:nvSpPr>
        <p:spPr>
          <a:xfrm>
            <a:off x="6673933" y="1484784"/>
            <a:ext cx="2826415" cy="923330"/>
          </a:xfrm>
          <a:prstGeom prst="rect">
            <a:avLst/>
          </a:prstGeom>
          <a:noFill/>
        </p:spPr>
        <p:txBody>
          <a:bodyPr wrap="none" rtlCol="0">
            <a:spAutoFit/>
          </a:bodyPr>
          <a:lstStyle/>
          <a:p>
            <a:pPr algn="ctr"/>
            <a:r>
              <a:rPr lang="ru-RU" b="1" dirty="0" smtClean="0"/>
              <a:t>Вольтер </a:t>
            </a:r>
          </a:p>
          <a:p>
            <a:pPr algn="ctr"/>
            <a:r>
              <a:rPr lang="ru-RU" b="1" dirty="0" smtClean="0"/>
              <a:t>(Мари Франсуа </a:t>
            </a:r>
            <a:r>
              <a:rPr lang="ru-RU" b="1" dirty="0" err="1" smtClean="0"/>
              <a:t>Аруэ</a:t>
            </a:r>
            <a:r>
              <a:rPr lang="ru-RU" b="1" dirty="0" smtClean="0"/>
              <a:t>) </a:t>
            </a:r>
          </a:p>
          <a:p>
            <a:pPr algn="ctr"/>
            <a:r>
              <a:rPr lang="ru-RU" b="1" dirty="0" smtClean="0"/>
              <a:t>(1694-1778)</a:t>
            </a:r>
            <a:endParaRPr lang="ru-RU" b="1" dirty="0"/>
          </a:p>
        </p:txBody>
      </p:sp>
      <p:sp>
        <p:nvSpPr>
          <p:cNvPr id="7" name="TextBox 6"/>
          <p:cNvSpPr txBox="1"/>
          <p:nvPr/>
        </p:nvSpPr>
        <p:spPr>
          <a:xfrm>
            <a:off x="295029" y="1268760"/>
            <a:ext cx="2058577" cy="646331"/>
          </a:xfrm>
          <a:prstGeom prst="rect">
            <a:avLst/>
          </a:prstGeom>
          <a:noFill/>
        </p:spPr>
        <p:txBody>
          <a:bodyPr wrap="none" rtlCol="0">
            <a:spAutoFit/>
          </a:bodyPr>
          <a:lstStyle/>
          <a:p>
            <a:pPr algn="ctr"/>
            <a:r>
              <a:rPr lang="ru-RU" b="1" dirty="0" smtClean="0"/>
              <a:t>Пьер КОРНЕЛЬ </a:t>
            </a:r>
          </a:p>
          <a:p>
            <a:pPr algn="ctr"/>
            <a:r>
              <a:rPr lang="ru-RU" b="1" dirty="0" smtClean="0"/>
              <a:t>(</a:t>
            </a:r>
            <a:r>
              <a:rPr lang="en-US" b="1" dirty="0" smtClean="0"/>
              <a:t>1606—1684)</a:t>
            </a:r>
            <a:endParaRPr lang="ru-RU" b="1" dirty="0"/>
          </a:p>
        </p:txBody>
      </p:sp>
      <p:pic>
        <p:nvPicPr>
          <p:cNvPr id="20484" name="Picture 4" descr="Horace Corneille"/>
          <p:cNvPicPr>
            <a:picLocks noChangeAspect="1" noChangeArrowheads="1"/>
          </p:cNvPicPr>
          <p:nvPr/>
        </p:nvPicPr>
        <p:blipFill>
          <a:blip r:embed="rId3" cstate="print"/>
          <a:srcRect/>
          <a:stretch>
            <a:fillRect/>
          </a:stretch>
        </p:blipFill>
        <p:spPr bwMode="auto">
          <a:xfrm>
            <a:off x="611561" y="0"/>
            <a:ext cx="1262416" cy="1268760"/>
          </a:xfrm>
          <a:prstGeom prst="rect">
            <a:avLst/>
          </a:prstGeom>
          <a:noFill/>
        </p:spPr>
      </p:pic>
      <p:pic>
        <p:nvPicPr>
          <p:cNvPr id="20486" name="Picture 6" descr="http://im0-tub-ru.yandex.net/i?id=861ec49d18b1d89e528ab15a98f23a1d-88-144&amp;n=24"/>
          <p:cNvPicPr>
            <a:picLocks noChangeAspect="1" noChangeArrowheads="1"/>
          </p:cNvPicPr>
          <p:nvPr/>
        </p:nvPicPr>
        <p:blipFill>
          <a:blip r:embed="rId4" cstate="print"/>
          <a:srcRect/>
          <a:stretch>
            <a:fillRect/>
          </a:stretch>
        </p:blipFill>
        <p:spPr bwMode="auto">
          <a:xfrm>
            <a:off x="7668344" y="4581128"/>
            <a:ext cx="981075" cy="1238250"/>
          </a:xfrm>
          <a:prstGeom prst="rect">
            <a:avLst/>
          </a:prstGeom>
          <a:noFill/>
        </p:spPr>
      </p:pic>
      <p:sp>
        <p:nvSpPr>
          <p:cNvPr id="9" name="TextBox 8"/>
          <p:cNvSpPr txBox="1"/>
          <p:nvPr/>
        </p:nvSpPr>
        <p:spPr>
          <a:xfrm>
            <a:off x="6617475" y="5805264"/>
            <a:ext cx="2831224" cy="923330"/>
          </a:xfrm>
          <a:prstGeom prst="rect">
            <a:avLst/>
          </a:prstGeom>
          <a:noFill/>
        </p:spPr>
        <p:txBody>
          <a:bodyPr wrap="none" rtlCol="0">
            <a:spAutoFit/>
          </a:bodyPr>
          <a:lstStyle/>
          <a:p>
            <a:pPr algn="ctr"/>
            <a:r>
              <a:rPr lang="ru-RU" b="1" dirty="0" smtClean="0"/>
              <a:t>Мольер</a:t>
            </a:r>
          </a:p>
          <a:p>
            <a:pPr algn="ctr"/>
            <a:r>
              <a:rPr lang="ru-RU" b="1" dirty="0" smtClean="0"/>
              <a:t>(Жан Батист </a:t>
            </a:r>
            <a:r>
              <a:rPr lang="ru-RU" b="1" dirty="0" err="1" smtClean="0"/>
              <a:t>Поклен</a:t>
            </a:r>
            <a:r>
              <a:rPr lang="ru-RU" b="1" dirty="0" smtClean="0"/>
              <a:t>) </a:t>
            </a:r>
          </a:p>
          <a:p>
            <a:pPr algn="ctr"/>
            <a:r>
              <a:rPr lang="ru-RU" b="1" dirty="0" smtClean="0"/>
              <a:t>(1622-1673)</a:t>
            </a:r>
            <a:endParaRPr lang="ru-RU" b="1" dirty="0"/>
          </a:p>
        </p:txBody>
      </p:sp>
      <p:pic>
        <p:nvPicPr>
          <p:cNvPr id="20488" name="Picture 8" descr="http://im0-tub-ru.yandex.net/i?id=4c245a4ba7300d586ee2fc70c39e6197-103-144&amp;n=24"/>
          <p:cNvPicPr>
            <a:picLocks noChangeAspect="1" noChangeArrowheads="1"/>
          </p:cNvPicPr>
          <p:nvPr/>
        </p:nvPicPr>
        <p:blipFill>
          <a:blip r:embed="rId5" cstate="print"/>
          <a:srcRect/>
          <a:stretch>
            <a:fillRect/>
          </a:stretch>
        </p:blipFill>
        <p:spPr bwMode="auto">
          <a:xfrm>
            <a:off x="7668344" y="2420888"/>
            <a:ext cx="1019175" cy="1238250"/>
          </a:xfrm>
          <a:prstGeom prst="rect">
            <a:avLst/>
          </a:prstGeom>
          <a:noFill/>
        </p:spPr>
      </p:pic>
      <p:sp>
        <p:nvSpPr>
          <p:cNvPr id="11" name="TextBox 10"/>
          <p:cNvSpPr txBox="1"/>
          <p:nvPr/>
        </p:nvSpPr>
        <p:spPr>
          <a:xfrm>
            <a:off x="6750172" y="3789040"/>
            <a:ext cx="2603598" cy="646331"/>
          </a:xfrm>
          <a:prstGeom prst="rect">
            <a:avLst/>
          </a:prstGeom>
          <a:noFill/>
        </p:spPr>
        <p:txBody>
          <a:bodyPr wrap="none" rtlCol="0">
            <a:spAutoFit/>
          </a:bodyPr>
          <a:lstStyle/>
          <a:p>
            <a:pPr algn="ctr"/>
            <a:r>
              <a:rPr lang="ru-RU" b="1" dirty="0" smtClean="0"/>
              <a:t>ЖАН де ЛАФОНТЕН </a:t>
            </a:r>
          </a:p>
          <a:p>
            <a:pPr algn="ctr"/>
            <a:r>
              <a:rPr lang="ru-RU" b="1" dirty="0" smtClean="0"/>
              <a:t>(1621-1695)</a:t>
            </a:r>
            <a:endParaRPr lang="ru-RU" b="1" dirty="0"/>
          </a:p>
        </p:txBody>
      </p:sp>
    </p:spTree>
    <p:extLst>
      <p:ext uri="{BB962C8B-B14F-4D97-AF65-F5344CB8AC3E}">
        <p14:creationId xmlns:p14="http://schemas.microsoft.com/office/powerpoint/2010/main" val="4271092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Классицизм в музыке</a:t>
            </a:r>
            <a:endParaRPr lang="ru-RU" dirty="0"/>
          </a:p>
        </p:txBody>
      </p:sp>
      <p:sp>
        <p:nvSpPr>
          <p:cNvPr id="3" name="Объект 2"/>
          <p:cNvSpPr>
            <a:spLocks noGrp="1"/>
          </p:cNvSpPr>
          <p:nvPr>
            <p:ph idx="1"/>
          </p:nvPr>
        </p:nvSpPr>
        <p:spPr/>
        <p:txBody>
          <a:bodyPr>
            <a:normAutofit/>
          </a:bodyPr>
          <a:lstStyle/>
          <a:p>
            <a:r>
              <a:rPr lang="ru-RU" altLang="ru-RU" dirty="0">
                <a:solidFill>
                  <a:srgbClr val="330033"/>
                </a:solidFill>
              </a:rPr>
              <a:t>Основной инструментальной формой стал в это время классический </a:t>
            </a:r>
            <a:r>
              <a:rPr lang="ru-RU" altLang="ru-RU" dirty="0" err="1">
                <a:solidFill>
                  <a:srgbClr val="330033"/>
                </a:solidFill>
              </a:rPr>
              <a:t>четырехчастный</a:t>
            </a:r>
            <a:r>
              <a:rPr lang="ru-RU" altLang="ru-RU" dirty="0">
                <a:solidFill>
                  <a:srgbClr val="330033"/>
                </a:solidFill>
              </a:rPr>
              <a:t> сонатный цикл. Окончательно оформились такие музыкальные формы, как сонатное </a:t>
            </a:r>
            <a:r>
              <a:rPr lang="ru-RU" altLang="ru-RU" dirty="0" err="1">
                <a:solidFill>
                  <a:srgbClr val="330033"/>
                </a:solidFill>
              </a:rPr>
              <a:t>allegro</a:t>
            </a:r>
            <a:r>
              <a:rPr lang="ru-RU" altLang="ru-RU" dirty="0">
                <a:solidFill>
                  <a:srgbClr val="330033"/>
                </a:solidFill>
              </a:rPr>
              <a:t>, рондо, тема с вариациями. Полифония уступила свое место гомофонно-гармоническому стилю. Дивертисмент с его новыми танцами и частями без названия заменил старинные танцы, объединенные в сюиты. В жанре инструментального концерта солирующий инструмент все больше обосабливался от оркестра. В вокальном жанре большую популярность получили обработки народных песен и концертные арии как отдельные произведения.</a:t>
            </a:r>
          </a:p>
          <a:p>
            <a:endParaRPr lang="ru-RU" dirty="0"/>
          </a:p>
        </p:txBody>
      </p:sp>
    </p:spTree>
    <p:extLst>
      <p:ext uri="{BB962C8B-B14F-4D97-AF65-F5344CB8AC3E}">
        <p14:creationId xmlns:p14="http://schemas.microsoft.com/office/powerpoint/2010/main" val="41435801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900113" y="557213"/>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ru-RU" altLang="ru-RU" sz="3800" b="1" dirty="0">
                <a:solidFill>
                  <a:srgbClr val="330033"/>
                </a:solidFill>
                <a:latin typeface="Times New Roman" panose="02020603050405020304" pitchFamily="18" charset="0"/>
              </a:rPr>
              <a:t/>
            </a:r>
            <a:br>
              <a:rPr lang="ru-RU" altLang="ru-RU" sz="3800" b="1" dirty="0">
                <a:solidFill>
                  <a:srgbClr val="330033"/>
                </a:solidFill>
                <a:latin typeface="Times New Roman" panose="02020603050405020304" pitchFamily="18" charset="0"/>
              </a:rPr>
            </a:br>
            <a:r>
              <a:rPr lang="ru-RU" altLang="ru-RU" sz="3800" b="1" dirty="0">
                <a:solidFill>
                  <a:srgbClr val="990033"/>
                </a:solidFill>
                <a:latin typeface="Times New Roman" panose="02020603050405020304" pitchFamily="18" charset="0"/>
                <a:cs typeface="Times New Roman" panose="02020603050405020304" pitchFamily="18" charset="0"/>
              </a:rPr>
              <a:t>ЛЮЛЛИ Жан Батист</a:t>
            </a:r>
            <a:br>
              <a:rPr lang="ru-RU" altLang="ru-RU" sz="3800" b="1" dirty="0">
                <a:solidFill>
                  <a:srgbClr val="990033"/>
                </a:solidFill>
                <a:latin typeface="Times New Roman" panose="02020603050405020304" pitchFamily="18" charset="0"/>
                <a:cs typeface="Times New Roman" panose="02020603050405020304" pitchFamily="18" charset="0"/>
              </a:rPr>
            </a:br>
            <a:r>
              <a:rPr lang="ru-RU" altLang="ru-RU" sz="3800" dirty="0">
                <a:solidFill>
                  <a:srgbClr val="990033"/>
                </a:solidFill>
                <a:latin typeface="Times New Roman" panose="02020603050405020304" pitchFamily="18" charset="0"/>
              </a:rPr>
              <a:t>     </a:t>
            </a:r>
            <a:r>
              <a:rPr lang="ru-RU" altLang="ru-RU" sz="2400" b="1" dirty="0">
                <a:solidFill>
                  <a:srgbClr val="990033"/>
                </a:solidFill>
                <a:latin typeface="Times New Roman" panose="02020603050405020304" pitchFamily="18" charset="0"/>
                <a:cs typeface="Times New Roman" panose="02020603050405020304" pitchFamily="18" charset="0"/>
              </a:rPr>
              <a:t>(1632-1687)</a:t>
            </a:r>
            <a:br>
              <a:rPr lang="ru-RU" altLang="ru-RU" sz="2400" b="1" dirty="0">
                <a:solidFill>
                  <a:srgbClr val="990033"/>
                </a:solidFill>
                <a:latin typeface="Times New Roman" panose="02020603050405020304" pitchFamily="18" charset="0"/>
                <a:cs typeface="Times New Roman" panose="02020603050405020304" pitchFamily="18" charset="0"/>
              </a:rPr>
            </a:br>
            <a:endParaRPr lang="ru-RU" altLang="ru-RU" sz="2400" b="1" dirty="0">
              <a:solidFill>
                <a:srgbClr val="990033"/>
              </a:solidFill>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700213"/>
            <a:ext cx="3192462" cy="3552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7171" name="Group 3"/>
          <p:cNvGraphicFramePr>
            <a:graphicFrameLocks noGrp="1"/>
          </p:cNvGraphicFramePr>
          <p:nvPr/>
        </p:nvGraphicFramePr>
        <p:xfrm>
          <a:off x="4284663" y="1600200"/>
          <a:ext cx="4862512" cy="4567238"/>
        </p:xfrm>
        <a:graphic>
          <a:graphicData uri="http://schemas.openxmlformats.org/drawingml/2006/table">
            <a:tbl>
              <a:tblPr/>
              <a:tblGrid>
                <a:gridCol w="4862512">
                  <a:extLst>
                    <a:ext uri="{9D8B030D-6E8A-4147-A177-3AD203B41FA5}">
                      <a16:colId xmlns:a16="http://schemas.microsoft.com/office/drawing/2014/main" val="501314215"/>
                    </a:ext>
                  </a:extLst>
                </a:gridCol>
              </a:tblGrid>
              <a:tr h="4567238">
                <a:tc>
                  <a:txBody>
                    <a:bodyPr/>
                    <a:lstStyle>
                      <a:lvl1pPr marL="342900" indent="-339725"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4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1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9pPr>
                    </a:lstStyle>
                    <a:p>
                      <a:pPr marL="342900" marR="0" lvl="0" indent="-339725" algn="l" defTabSz="449263" rtl="0" eaLnBrk="1" fontAlgn="base" latinLnBrk="0" hangingPunct="1">
                        <a:lnSpc>
                          <a:spcPct val="87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pPr>
                      <a:r>
                        <a:rPr kumimoji="0" lang="ru-RU" altLang="ru-RU" sz="1600" b="1"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      </a:t>
                      </a:r>
                      <a:r>
                        <a:rPr kumimoji="0" lang="ru-RU" altLang="ru-RU" sz="2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cs typeface="Times New Roman" panose="02020603050405020304" pitchFamily="18" charset="0"/>
                        </a:rPr>
                        <a:t> </a:t>
                      </a:r>
                    </a:p>
                    <a:p>
                      <a:pPr marL="342900" marR="0" lvl="0" indent="-339725" algn="l" defTabSz="449263" rtl="0" eaLnBrk="1" fontAlgn="base" latinLnBrk="0" hangingPunct="1">
                        <a:lnSpc>
                          <a:spcPct val="87000"/>
                        </a:lnSpc>
                        <a:spcBef>
                          <a:spcPts val="500"/>
                        </a:spcBef>
                        <a:spcAft>
                          <a:spcPct val="0"/>
                        </a:spcAft>
                        <a:buClrTx/>
                        <a:buSzPct val="9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pPr>
                      <a:r>
                        <a:rPr kumimoji="0" lang="ru-RU" altLang="ru-RU" sz="2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     Французский композитор.</a:t>
                      </a:r>
                    </a:p>
                    <a:p>
                      <a:pPr marL="342900" marR="0" lvl="0" indent="-339725" algn="l" defTabSz="449263" rtl="0" eaLnBrk="1" fontAlgn="base" latinLnBrk="0" hangingPunct="1">
                        <a:lnSpc>
                          <a:spcPct val="87000"/>
                        </a:lnSpc>
                        <a:spcBef>
                          <a:spcPts val="500"/>
                        </a:spcBef>
                        <a:spcAft>
                          <a:spcPct val="0"/>
                        </a:spcAft>
                        <a:buClrTx/>
                        <a:buSzPct val="9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pPr>
                      <a:r>
                        <a:rPr kumimoji="0" lang="ru-RU" altLang="ru-RU" sz="2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     По происхождению итальянец. Основоположник французской оперной школы. Создал классические типы лирической трагедии («Альцеста», 1674; «Тезей», 1675) и французской оперной увертюры. </a:t>
                      </a:r>
                    </a:p>
                    <a:p>
                      <a:pPr marL="342900" marR="0" lvl="0" indent="-339725" algn="l" defTabSz="449263" rtl="0" eaLnBrk="1" fontAlgn="base" latinLnBrk="0" hangingPunct="1">
                        <a:lnSpc>
                          <a:spcPct val="87000"/>
                        </a:lnSpc>
                        <a:spcBef>
                          <a:spcPts val="600"/>
                        </a:spcBef>
                        <a:spcAft>
                          <a:spcPct val="0"/>
                        </a:spcAft>
                        <a:buClrTx/>
                        <a:buSzPct val="9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pPr>
                      <a:r>
                        <a:rPr kumimoji="0" lang="ru-RU" altLang="ru-RU" sz="20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    Музыка к комедиям Мольера</a:t>
                      </a:r>
                      <a:r>
                        <a:rPr kumimoji="0" lang="ru-RU" altLang="ru-RU" sz="24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rPr>
                        <a:t>. </a:t>
                      </a:r>
                    </a:p>
                  </a:txBody>
                  <a:tcPr marL="90000" marR="90000" marT="46800" marB="468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285093059"/>
                  </a:ext>
                </a:extLst>
              </a:tr>
            </a:tbl>
          </a:graphicData>
        </a:graphic>
      </p:graphicFrame>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5949950"/>
            <a:ext cx="3048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33116521"/>
      </p:ext>
    </p:extLst>
  </p:cSld>
  <p:clrMapOvr>
    <a:masterClrMapping/>
  </p:clrMapOvr>
  <p:transition spd="slow"/>
  <p:timing>
    <p:tnLst>
      <p:par>
        <p:cTn id="1" dur="indefinite" restart="never" fill="hold" nodeType="tmRoot">
          <p:childTnLst>
            <p:par>
              <p:cTn id="2" fill="hold" nodeType="interactiveSeq">
                <p:stCondLst>
                  <p:cond delay="0">
                    <p:tgtEl>
                      <p:spTgt spid="7173"/>
                    </p:tgtEl>
                  </p:cond>
                </p:stCondLst>
              </p:cTn>
            </p:par>
            <p:seq concurrent="1" nextAc="seek">
              <p:cTn id="3"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26" descr="Z:\newtek\_backgrounds_1.02\Tim\powerpoint templates\101-120\cloud_skipper\cloud_skipper_sld.jpg"/>
          <p:cNvPicPr>
            <a:picLocks noChangeAspect="1" noChangeArrowheads="1"/>
          </p:cNvPicPr>
          <p:nvPr/>
        </p:nvPicPr>
        <p:blipFill>
          <a:blip r:embed="rId2" cstate="print"/>
          <a:srcRect/>
          <a:stretch>
            <a:fillRect/>
          </a:stretch>
        </p:blipFill>
        <p:spPr bwMode="auto">
          <a:xfrm>
            <a:off x="-4821" y="548680"/>
            <a:ext cx="9148821" cy="6858000"/>
          </a:xfrm>
          <a:prstGeom prst="rect">
            <a:avLst/>
          </a:prstGeom>
          <a:noFill/>
        </p:spPr>
      </p:pic>
      <p:sp>
        <p:nvSpPr>
          <p:cNvPr id="15362" name="AutoShape 2"/>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 name="Рисунок 2" descr="карниз.jpg"/>
          <p:cNvPicPr>
            <a:picLocks noChangeAspect="1"/>
          </p:cNvPicPr>
          <p:nvPr/>
        </p:nvPicPr>
        <p:blipFill>
          <a:blip r:embed="rId3" cstate="print"/>
          <a:srcRect t="10584" b="42700"/>
          <a:stretch>
            <a:fillRect/>
          </a:stretch>
        </p:blipFill>
        <p:spPr>
          <a:xfrm>
            <a:off x="0" y="5214950"/>
            <a:ext cx="9144000" cy="1643050"/>
          </a:xfrm>
          <a:prstGeom prst="rect">
            <a:avLst/>
          </a:prstGeom>
          <a:effectLst>
            <a:softEdge rad="635000"/>
          </a:effectLst>
        </p:spPr>
      </p:pic>
      <p:pic>
        <p:nvPicPr>
          <p:cNvPr id="25602" name="Picture 2" descr="https://one4u.ru/wp-content/uploads/2017/07/1499356977_288_%D0%B7%D0%BD%D0%B0%D0%BC%D0%B5%D0%BD%D0%B8%D1%82%D1%8B%D0%B5-%D0%BB%D0%BE%D0%B2%D0%B5%D0%BB%D0%B0%D1%81%D1%8B.jpg"/>
          <p:cNvPicPr>
            <a:picLocks noChangeAspect="1" noChangeArrowheads="1"/>
          </p:cNvPicPr>
          <p:nvPr/>
        </p:nvPicPr>
        <p:blipFill>
          <a:blip r:embed="rId4" cstate="print"/>
          <a:srcRect/>
          <a:stretch>
            <a:fillRect/>
          </a:stretch>
        </p:blipFill>
        <p:spPr bwMode="auto">
          <a:xfrm>
            <a:off x="4671048" y="0"/>
            <a:ext cx="4472952" cy="6357982"/>
          </a:xfrm>
          <a:prstGeom prst="rect">
            <a:avLst/>
          </a:prstGeom>
          <a:noFill/>
          <a:effectLst>
            <a:softEdge rad="635000"/>
          </a:effectLst>
        </p:spPr>
      </p:pic>
      <p:sp>
        <p:nvSpPr>
          <p:cNvPr id="6" name="Прямоугольник 5"/>
          <p:cNvSpPr/>
          <p:nvPr/>
        </p:nvSpPr>
        <p:spPr>
          <a:xfrm>
            <a:off x="142876" y="1107582"/>
            <a:ext cx="4929222" cy="5262979"/>
          </a:xfrm>
          <a:prstGeom prst="rect">
            <a:avLst/>
          </a:prstGeom>
        </p:spPr>
        <p:txBody>
          <a:bodyPr wrap="square">
            <a:spAutoFit/>
          </a:bodyPr>
          <a:lstStyle/>
          <a:p>
            <a:pPr algn="just"/>
            <a:r>
              <a:rPr lang="ru-RU" sz="2400" dirty="0" smtClean="0">
                <a:effectLst>
                  <a:outerShdw blurRad="38100" dist="38100" dir="2700000" algn="tl">
                    <a:srgbClr val="000000">
                      <a:alpha val="43137"/>
                    </a:srgbClr>
                  </a:outerShdw>
                </a:effectLst>
                <a:latin typeface="Arial" pitchFamily="34" charset="0"/>
                <a:cs typeface="Arial" pitchFamily="34" charset="0"/>
              </a:rPr>
              <a:t>   Идея </a:t>
            </a:r>
            <a:r>
              <a:rPr lang="ru-RU" sz="2400" dirty="0">
                <a:effectLst>
                  <a:outerShdw blurRad="38100" dist="38100" dir="2700000" algn="tl">
                    <a:srgbClr val="000000">
                      <a:alpha val="43137"/>
                    </a:srgbClr>
                  </a:outerShdw>
                </a:effectLst>
                <a:latin typeface="Arial" pitchFamily="34" charset="0"/>
                <a:cs typeface="Arial" pitchFamily="34" charset="0"/>
              </a:rPr>
              <a:t>создания дворцового </a:t>
            </a:r>
            <a:r>
              <a:rPr lang="ru-RU" sz="2400" dirty="0" smtClean="0">
                <a:effectLst>
                  <a:outerShdw blurRad="38100" dist="38100" dir="2700000" algn="tl">
                    <a:srgbClr val="000000">
                      <a:alpha val="43137"/>
                    </a:srgbClr>
                  </a:outerShdw>
                </a:effectLst>
                <a:latin typeface="Arial" pitchFamily="34" charset="0"/>
                <a:cs typeface="Arial" pitchFamily="34" charset="0"/>
              </a:rPr>
              <a:t>ансамбля </a:t>
            </a:r>
            <a:r>
              <a:rPr lang="ru-RU" sz="2400" dirty="0">
                <a:effectLst>
                  <a:outerShdw blurRad="38100" dist="38100" dir="2700000" algn="tl">
                    <a:srgbClr val="000000">
                      <a:alpha val="43137"/>
                    </a:srgbClr>
                  </a:outerShdw>
                </a:effectLst>
                <a:latin typeface="Arial" pitchFamily="34" charset="0"/>
                <a:cs typeface="Arial" pitchFamily="34" charset="0"/>
              </a:rPr>
              <a:t>Версаля </a:t>
            </a:r>
            <a:r>
              <a:rPr lang="ru-RU" sz="2400" dirty="0" err="1" smtClean="0">
                <a:effectLst>
                  <a:outerShdw blurRad="38100" dist="38100" dir="2700000" algn="tl">
                    <a:srgbClr val="000000">
                      <a:alpha val="43137"/>
                    </a:srgbClr>
                  </a:outerShdw>
                </a:effectLst>
                <a:latin typeface="Arial" pitchFamily="34" charset="0"/>
                <a:cs typeface="Arial" pitchFamily="34" charset="0"/>
              </a:rPr>
              <a:t>принадлежа-ла</a:t>
            </a:r>
            <a:r>
              <a:rPr lang="ru-RU" sz="2400" dirty="0" smtClean="0">
                <a:effectLst>
                  <a:outerShdw blurRad="38100" dist="38100" dir="2700000" algn="tl">
                    <a:srgbClr val="000000">
                      <a:alpha val="43137"/>
                    </a:srgbClr>
                  </a:outerShdw>
                </a:effectLst>
                <a:latin typeface="Arial" pitchFamily="34" charset="0"/>
                <a:cs typeface="Arial" pitchFamily="34" charset="0"/>
              </a:rPr>
              <a:t> </a:t>
            </a:r>
            <a:r>
              <a:rPr lang="ru-RU" sz="2400" dirty="0">
                <a:effectLst>
                  <a:outerShdw blurRad="38100" dist="38100" dir="2700000" algn="tl">
                    <a:srgbClr val="000000">
                      <a:alpha val="43137"/>
                    </a:srgbClr>
                  </a:outerShdw>
                </a:effectLst>
                <a:latin typeface="Arial" pitchFamily="34" charset="0"/>
                <a:cs typeface="Arial" pitchFamily="34" charset="0"/>
              </a:rPr>
              <a:t>Людовику </a:t>
            </a:r>
            <a:r>
              <a:rPr lang="ru-RU" sz="2400" dirty="0" smtClean="0">
                <a:effectLst>
                  <a:outerShdw blurRad="38100" dist="38100" dir="2700000" algn="tl">
                    <a:srgbClr val="000000">
                      <a:alpha val="43137"/>
                    </a:srgbClr>
                  </a:outerShdw>
                </a:effectLst>
                <a:latin typeface="Arial" pitchFamily="34" charset="0"/>
                <a:cs typeface="Arial" pitchFamily="34" charset="0"/>
              </a:rPr>
              <a:t>XIV - «</a:t>
            </a:r>
            <a:r>
              <a:rPr lang="ru-RU" sz="2400" dirty="0" err="1" smtClean="0">
                <a:effectLst>
                  <a:outerShdw blurRad="38100" dist="38100" dir="2700000" algn="tl">
                    <a:srgbClr val="000000">
                      <a:alpha val="43137"/>
                    </a:srgbClr>
                  </a:outerShdw>
                </a:effectLst>
                <a:latin typeface="Arial" pitchFamily="34" charset="0"/>
                <a:cs typeface="Arial" pitchFamily="34" charset="0"/>
              </a:rPr>
              <a:t>Королю-Солнце</a:t>
            </a:r>
            <a:r>
              <a:rPr lang="ru-RU" sz="2400" dirty="0" smtClean="0">
                <a:effectLst>
                  <a:outerShdw blurRad="38100" dist="38100" dir="2700000" algn="tl">
                    <a:srgbClr val="000000">
                      <a:alpha val="43137"/>
                    </a:srgbClr>
                  </a:outerShdw>
                </a:effectLst>
                <a:latin typeface="Arial" pitchFamily="34" charset="0"/>
                <a:cs typeface="Arial" pitchFamily="34" charset="0"/>
              </a:rPr>
              <a:t>». Правитель </a:t>
            </a:r>
            <a:r>
              <a:rPr lang="ru-RU" sz="2400" dirty="0" err="1" smtClean="0">
                <a:effectLst>
                  <a:outerShdw blurRad="38100" dist="38100" dir="2700000" algn="tl">
                    <a:srgbClr val="000000">
                      <a:alpha val="43137"/>
                    </a:srgbClr>
                  </a:outerShdw>
                </a:effectLst>
                <a:latin typeface="Arial" pitchFamily="34" charset="0"/>
                <a:cs typeface="Arial" pitchFamily="34" charset="0"/>
              </a:rPr>
              <a:t>отождеств-лял</a:t>
            </a:r>
            <a:r>
              <a:rPr lang="ru-RU" sz="2400" dirty="0" smtClean="0">
                <a:effectLst>
                  <a:outerShdw blurRad="38100" dist="38100" dir="2700000" algn="tl">
                    <a:srgbClr val="000000">
                      <a:alpha val="43137"/>
                    </a:srgbClr>
                  </a:outerShdw>
                </a:effectLst>
                <a:latin typeface="Arial" pitchFamily="34" charset="0"/>
                <a:cs typeface="Arial" pitchFamily="34" charset="0"/>
              </a:rPr>
              <a:t> </a:t>
            </a:r>
            <a:r>
              <a:rPr lang="ru-RU" sz="2400" dirty="0">
                <a:effectLst>
                  <a:outerShdw blurRad="38100" dist="38100" dir="2700000" algn="tl">
                    <a:srgbClr val="000000">
                      <a:alpha val="43137"/>
                    </a:srgbClr>
                  </a:outerShdw>
                </a:effectLst>
                <a:latin typeface="Arial" pitchFamily="34" charset="0"/>
                <a:cs typeface="Arial" pitchFamily="34" charset="0"/>
              </a:rPr>
              <a:t>Версальский дворец с символом власти, самой могущественной и нерушимой. Только король мог олицетворять собой полное изобилие, поэтому роскошь и богатство чувствуются во всех деталях дворца. Его основной фасад раскинулся на 640 метров, а парк занимает более ста гектаров.</a:t>
            </a:r>
          </a:p>
        </p:txBody>
      </p:sp>
      <p:sp>
        <p:nvSpPr>
          <p:cNvPr id="7" name="TextBox 6"/>
          <p:cNvSpPr txBox="1"/>
          <p:nvPr/>
        </p:nvSpPr>
        <p:spPr>
          <a:xfrm>
            <a:off x="3000364" y="6072206"/>
            <a:ext cx="3286148" cy="400110"/>
          </a:xfrm>
          <a:prstGeom prst="rect">
            <a:avLst/>
          </a:prstGeom>
          <a:noFill/>
        </p:spPr>
        <p:txBody>
          <a:bodyPr wrap="square" rtlCol="0">
            <a:spAutoFit/>
          </a:bodyPr>
          <a:lstStyle/>
          <a:p>
            <a:pPr algn="ctr"/>
            <a:r>
              <a:rPr lang="ru-RU" sz="2000" b="1" dirty="0" smtClean="0">
                <a:effectLst>
                  <a:outerShdw blurRad="38100" dist="38100" dir="2700000" algn="tl">
                    <a:srgbClr val="000000">
                      <a:alpha val="43137"/>
                    </a:srgbClr>
                  </a:outerShdw>
                </a:effectLst>
                <a:latin typeface="Arial" pitchFamily="34" charset="0"/>
                <a:cs typeface="Arial" pitchFamily="34" charset="0"/>
              </a:rPr>
              <a:t>«Король – Солнце»</a:t>
            </a:r>
            <a:endParaRPr lang="ru-RU" sz="2000" b="1" dirty="0">
              <a:effectLst>
                <a:outerShdw blurRad="38100" dist="38100" dir="2700000" algn="tl">
                  <a:srgbClr val="000000">
                    <a:alpha val="43137"/>
                  </a:srgbClr>
                </a:outerShdw>
              </a:effectLst>
              <a:latin typeface="Arial" pitchFamily="34" charset="0"/>
              <a:cs typeface="Arial" pitchFamily="34" charset="0"/>
            </a:endParaRPr>
          </a:p>
        </p:txBody>
      </p:sp>
      <p:sp>
        <p:nvSpPr>
          <p:cNvPr id="8" name="Прямоугольник 7"/>
          <p:cNvSpPr/>
          <p:nvPr/>
        </p:nvSpPr>
        <p:spPr>
          <a:xfrm>
            <a:off x="214282" y="214290"/>
            <a:ext cx="8643998" cy="954107"/>
          </a:xfrm>
          <a:prstGeom prst="rect">
            <a:avLst/>
          </a:prstGeom>
        </p:spPr>
        <p:txBody>
          <a:bodyPr wrap="square">
            <a:spAutoFit/>
          </a:bodyPr>
          <a:lstStyle/>
          <a:p>
            <a:pPr marL="457200" lvl="0" indent="-457200" algn="ctr"/>
            <a:r>
              <a:rPr lang="ru-RU" sz="2800" b="1" dirty="0" smtClean="0">
                <a:effectLst>
                  <a:outerShdw blurRad="38100" dist="38100" dir="2700000" algn="tl">
                    <a:srgbClr val="000000">
                      <a:alpha val="43137"/>
                    </a:srgbClr>
                  </a:outerShdw>
                </a:effectLst>
                <a:latin typeface="Arial Black" pitchFamily="34" charset="0"/>
                <a:cs typeface="Arial" pitchFamily="34" charset="0"/>
              </a:rPr>
              <a:t>Версаль </a:t>
            </a:r>
            <a:r>
              <a:rPr lang="ru-RU" sz="2800" b="1" dirty="0" smtClean="0">
                <a:effectLst>
                  <a:outerShdw blurRad="38100" dist="38100" dir="2700000" algn="tl">
                    <a:srgbClr val="000000">
                      <a:alpha val="43137"/>
                    </a:srgbClr>
                  </a:outerShdw>
                </a:effectLst>
                <a:latin typeface="Arial Black" pitchFamily="34" charset="0"/>
                <a:cs typeface="Arial" pitchFamily="34" charset="0"/>
              </a:rPr>
              <a:t>– ярчайший образец «большого королевского стиля».</a:t>
            </a:r>
            <a:endParaRPr lang="ru-RU" sz="2800" b="1" dirty="0">
              <a:effectLst>
                <a:outerShdw blurRad="38100" dist="38100" dir="2700000" algn="tl">
                  <a:srgbClr val="000000">
                    <a:alpha val="43137"/>
                  </a:srgbClr>
                </a:outerShdw>
              </a:effectLst>
              <a:latin typeface="Arial Black"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827088" y="26035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ru-RU" altLang="ru-RU" sz="3800" b="1">
                <a:solidFill>
                  <a:srgbClr val="990033"/>
                </a:solidFill>
                <a:latin typeface="Times New Roman" panose="02020603050405020304" pitchFamily="18" charset="0"/>
                <a:cs typeface="Times New Roman" panose="02020603050405020304" pitchFamily="18" charset="0"/>
              </a:rPr>
              <a:t>КУПЕРЕН</a:t>
            </a:r>
            <a:r>
              <a:rPr lang="ru-RU" altLang="ru-RU" sz="3800" b="1">
                <a:solidFill>
                  <a:srgbClr val="990033"/>
                </a:solidFill>
                <a:latin typeface="Times New Roman" panose="02020603050405020304" pitchFamily="18" charset="0"/>
              </a:rPr>
              <a:t> </a:t>
            </a:r>
            <a:r>
              <a:rPr lang="ru-RU" altLang="ru-RU" sz="3800" b="1">
                <a:solidFill>
                  <a:srgbClr val="990033"/>
                </a:solidFill>
                <a:latin typeface="Times New Roman" panose="02020603050405020304" pitchFamily="18" charset="0"/>
                <a:cs typeface="Times New Roman" panose="02020603050405020304" pitchFamily="18" charset="0"/>
              </a:rPr>
              <a:t>Франсуа</a:t>
            </a:r>
            <a:br>
              <a:rPr lang="ru-RU" altLang="ru-RU" sz="3800" b="1">
                <a:solidFill>
                  <a:srgbClr val="990033"/>
                </a:solidFill>
                <a:latin typeface="Times New Roman" panose="02020603050405020304" pitchFamily="18" charset="0"/>
                <a:cs typeface="Times New Roman" panose="02020603050405020304" pitchFamily="18" charset="0"/>
              </a:rPr>
            </a:br>
            <a:r>
              <a:rPr lang="ru-RU" altLang="ru-RU" sz="3800">
                <a:solidFill>
                  <a:srgbClr val="990033"/>
                </a:solidFill>
                <a:latin typeface="Times New Roman" panose="02020603050405020304" pitchFamily="18" charset="0"/>
              </a:rPr>
              <a:t>     </a:t>
            </a:r>
            <a:r>
              <a:rPr lang="ru-RU" altLang="ru-RU" sz="2800" b="1">
                <a:solidFill>
                  <a:srgbClr val="990033"/>
                </a:solidFill>
                <a:latin typeface="Times New Roman" panose="02020603050405020304" pitchFamily="18" charset="0"/>
              </a:rPr>
              <a:t>(1668-1733)</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700213"/>
            <a:ext cx="3189288" cy="3551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5" name="Text Box 3"/>
          <p:cNvSpPr txBox="1">
            <a:spLocks noChangeArrowheads="1"/>
          </p:cNvSpPr>
          <p:nvPr/>
        </p:nvSpPr>
        <p:spPr bwMode="auto">
          <a:xfrm>
            <a:off x="4067175" y="1844675"/>
            <a:ext cx="4833938" cy="438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9725">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9pPr>
          </a:lstStyle>
          <a:p>
            <a:pPr>
              <a:spcBef>
                <a:spcPts val="500"/>
              </a:spcBef>
              <a:buClrTx/>
              <a:buSzPct val="90000"/>
              <a:buFontTx/>
              <a:buNone/>
            </a:pPr>
            <a:r>
              <a:rPr lang="ru-RU" altLang="ru-RU" sz="2000"/>
              <a:t>     Французский композитор, клавесинист, органист. Из рода, давшего несколько поколений музыкантов; прозван «великим Купереном». Его творчество — вершина французского клавесинного искусства. </a:t>
            </a:r>
          </a:p>
          <a:p>
            <a:pPr>
              <a:spcBef>
                <a:spcPts val="500"/>
              </a:spcBef>
              <a:buClrTx/>
              <a:buSzPct val="90000"/>
              <a:buFontTx/>
              <a:buNone/>
            </a:pPr>
            <a:r>
              <a:rPr lang="ru-RU" altLang="ru-RU" sz="2000"/>
              <a:t>     Музыку Куперена отличают мелодическая изобретательность, грациозность, прихотливая орнаментика, отточенность деталей.	 </a:t>
            </a:r>
          </a:p>
          <a:p>
            <a:pPr>
              <a:spcBef>
                <a:spcPts val="500"/>
              </a:spcBef>
              <a:buClrTx/>
              <a:buSzPct val="90000"/>
              <a:buFontTx/>
              <a:buNone/>
            </a:pPr>
            <a:endParaRPr lang="ru-RU" altLang="ru-RU" sz="2000"/>
          </a:p>
        </p:txBody>
      </p:sp>
      <p:graphicFrame>
        <p:nvGraphicFramePr>
          <p:cNvPr id="8196" name="Group 4"/>
          <p:cNvGraphicFramePr>
            <a:graphicFrameLocks noGrp="1"/>
          </p:cNvGraphicFramePr>
          <p:nvPr/>
        </p:nvGraphicFramePr>
        <p:xfrm>
          <a:off x="5364163" y="5734050"/>
          <a:ext cx="3100387" cy="1585913"/>
        </p:xfrm>
        <a:graphic>
          <a:graphicData uri="http://schemas.openxmlformats.org/drawingml/2006/table">
            <a:tbl>
              <a:tblPr/>
              <a:tblGrid>
                <a:gridCol w="3100387">
                  <a:extLst>
                    <a:ext uri="{9D8B030D-6E8A-4147-A177-3AD203B41FA5}">
                      <a16:colId xmlns:a16="http://schemas.microsoft.com/office/drawing/2014/main" val="152374697"/>
                    </a:ext>
                  </a:extLst>
                </a:gridCol>
              </a:tblGrid>
              <a:tr h="1585913">
                <a:tc>
                  <a:txBody>
                    <a:bodyPr/>
                    <a:lstStyle>
                      <a:lvl1pPr marL="342900" indent="-339725" eaLnBrk="0" hangingPunct="0">
                        <a:spcBef>
                          <a:spcPts val="700"/>
                        </a:spcBef>
                        <a:tabLst>
                          <a:tab pos="0" algn="l"/>
                          <a:tab pos="3521075" algn="l"/>
                          <a:tab pos="3657600" algn="l"/>
                          <a:tab pos="4572000" algn="l"/>
                          <a:tab pos="5486400" algn="l"/>
                          <a:tab pos="6400800" algn="l"/>
                          <a:tab pos="7315200" algn="l"/>
                          <a:tab pos="8229600" algn="l"/>
                          <a:tab pos="9144000" algn="l"/>
                          <a:tab pos="10058400" algn="l"/>
                          <a:tab pos="10331450" algn="l"/>
                          <a:tab pos="10780713" algn="l"/>
                        </a:tabLst>
                        <a:defRPr sz="2400">
                          <a:solidFill>
                            <a:srgbClr val="000000"/>
                          </a:solidFill>
                          <a:latin typeface="Arial" panose="020B0604020202020204" pitchFamily="34" charset="0"/>
                          <a:ea typeface="Microsoft YaHei" panose="020B0503020204020204" pitchFamily="34" charset="-122"/>
                        </a:defRPr>
                      </a:lvl1pPr>
                      <a:lvl2pPr eaLnBrk="0" hangingPunct="0">
                        <a:spcBef>
                          <a:spcPts val="650"/>
                        </a:spcBef>
                        <a:tabLst>
                          <a:tab pos="0" algn="l"/>
                          <a:tab pos="3521075" algn="l"/>
                          <a:tab pos="3657600" algn="l"/>
                          <a:tab pos="4572000" algn="l"/>
                          <a:tab pos="5486400" algn="l"/>
                          <a:tab pos="6400800" algn="l"/>
                          <a:tab pos="7315200" algn="l"/>
                          <a:tab pos="8229600" algn="l"/>
                          <a:tab pos="9144000" algn="l"/>
                          <a:tab pos="10058400" algn="l"/>
                          <a:tab pos="10331450" algn="l"/>
                          <a:tab pos="10780713" algn="l"/>
                        </a:tabLst>
                        <a:defRPr sz="2200">
                          <a:solidFill>
                            <a:srgbClr val="000000"/>
                          </a:solidFill>
                          <a:latin typeface="Arial" panose="020B0604020202020204" pitchFamily="34" charset="0"/>
                          <a:ea typeface="Microsoft YaHei" panose="020B0503020204020204" pitchFamily="34" charset="-122"/>
                        </a:defRPr>
                      </a:lvl2pPr>
                      <a:lvl3pPr eaLnBrk="0" hangingPunct="0">
                        <a:spcBef>
                          <a:spcPts val="575"/>
                        </a:spcBef>
                        <a:tabLst>
                          <a:tab pos="0" algn="l"/>
                          <a:tab pos="3521075" algn="l"/>
                          <a:tab pos="3657600" algn="l"/>
                          <a:tab pos="4572000" algn="l"/>
                          <a:tab pos="5486400" algn="l"/>
                          <a:tab pos="6400800" algn="l"/>
                          <a:tab pos="7315200" algn="l"/>
                          <a:tab pos="8229600" algn="l"/>
                          <a:tab pos="9144000" algn="l"/>
                          <a:tab pos="10058400" algn="l"/>
                          <a:tab pos="10331450" algn="l"/>
                          <a:tab pos="10780713" algn="l"/>
                        </a:tabLst>
                        <a:defRPr sz="21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3521075"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3521075"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3521075"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3521075"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3521075"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3521075"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9pPr>
                    </a:lstStyle>
                    <a:p>
                      <a:pPr marL="342900" marR="0" lvl="0" indent="-339725" algn="l" defTabSz="449263" rtl="0" eaLnBrk="1" fontAlgn="base" latinLnBrk="0" hangingPunct="1">
                        <a:lnSpc>
                          <a:spcPct val="87000"/>
                        </a:lnSpc>
                        <a:spcBef>
                          <a:spcPct val="0"/>
                        </a:spcBef>
                        <a:spcAft>
                          <a:spcPct val="0"/>
                        </a:spcAft>
                        <a:buClrTx/>
                        <a:buSzPct val="100000"/>
                        <a:buFontTx/>
                        <a:buNone/>
                        <a:tabLst>
                          <a:tab pos="0" algn="l"/>
                          <a:tab pos="3521075" algn="l"/>
                          <a:tab pos="3657600" algn="l"/>
                          <a:tab pos="4572000" algn="l"/>
                          <a:tab pos="5486400" algn="l"/>
                          <a:tab pos="6400800" algn="l"/>
                          <a:tab pos="7315200" algn="l"/>
                          <a:tab pos="8229600" algn="l"/>
                          <a:tab pos="9144000" algn="l"/>
                          <a:tab pos="10058400" algn="l"/>
                          <a:tab pos="10331450" algn="l"/>
                          <a:tab pos="10780713" algn="l"/>
                        </a:tabLst>
                      </a:pPr>
                      <a:endParaRPr kumimoji="0" lang="ru-RU" altLang="ru-RU" sz="24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endParaRPr>
                    </a:p>
                  </a:txBody>
                  <a:tcPr marL="90000" marR="90000" marT="46800" marB="468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804279287"/>
                  </a:ext>
                </a:extLst>
              </a:tr>
            </a:tbl>
          </a:graphicData>
        </a:graphic>
      </p:graphicFrame>
      <p:sp>
        <p:nvSpPr>
          <p:cNvPr id="8198" name="Rectangle 6"/>
          <p:cNvSpPr>
            <a:spLocks noChangeArrowheads="1"/>
          </p:cNvSpPr>
          <p:nvPr/>
        </p:nvSpPr>
        <p:spPr bwMode="auto">
          <a:xfrm>
            <a:off x="4140200" y="3232150"/>
            <a:ext cx="4608513" cy="67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ru-RU" altLang="ru-RU" sz="2000"/>
              <a:t>                     </a:t>
            </a:r>
          </a:p>
          <a:p>
            <a:pPr>
              <a:buClrTx/>
              <a:buFontTx/>
              <a:buNone/>
            </a:pPr>
            <a:r>
              <a:rPr lang="ru-RU" altLang="ru-RU">
                <a:cs typeface="Times New Roman" panose="02020603050405020304" pitchFamily="18" charset="0"/>
              </a:rPr>
              <a:t> </a:t>
            </a:r>
          </a:p>
        </p:txBody>
      </p:sp>
      <p:pic>
        <p:nvPicPr>
          <p:cNvPr id="819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5949950"/>
            <a:ext cx="3048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02248829"/>
      </p:ext>
    </p:extLst>
  </p:cSld>
  <p:clrMapOvr>
    <a:masterClrMapping/>
  </p:clrMapOvr>
  <p:transition spd="slow"/>
  <p:timing>
    <p:tnLst>
      <p:par>
        <p:cTn id="1" dur="indefinite" restart="never" fill="hold" nodeType="tmRoot">
          <p:childTnLst>
            <p:par>
              <p:cTn id="2" fill="hold" nodeType="interactiveSeq">
                <p:stCondLst>
                  <p:cond delay="0">
                    <p:tgtEl>
                      <p:spTgt spid="8199"/>
                    </p:tgtEl>
                  </p:cond>
                </p:stCondLst>
              </p:cTn>
            </p:par>
            <p:seq concurrent="1" nextAc="seek">
              <p:cTn id="3"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914400" y="277813"/>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ru-RU" altLang="ru-RU" sz="3800">
                <a:solidFill>
                  <a:srgbClr val="330033"/>
                </a:solidFill>
                <a:latin typeface="Times New Roman" panose="02020603050405020304" pitchFamily="18" charset="0"/>
              </a:rPr>
              <a:t> </a:t>
            </a:r>
            <a:r>
              <a:rPr lang="ru-RU" altLang="ru-RU" sz="3800" b="1">
                <a:solidFill>
                  <a:srgbClr val="990033"/>
                </a:solidFill>
                <a:latin typeface="Times New Roman" panose="02020603050405020304" pitchFamily="18" charset="0"/>
              </a:rPr>
              <a:t>РАМО Жан Филипп</a:t>
            </a:r>
            <a:r>
              <a:rPr lang="ru-RU" altLang="ru-RU" sz="3800">
                <a:solidFill>
                  <a:srgbClr val="990033"/>
                </a:solidFill>
                <a:latin typeface="Times New Roman" panose="02020603050405020304" pitchFamily="18" charset="0"/>
              </a:rPr>
              <a:t> </a:t>
            </a:r>
            <a:br>
              <a:rPr lang="ru-RU" altLang="ru-RU" sz="3800">
                <a:solidFill>
                  <a:srgbClr val="990033"/>
                </a:solidFill>
                <a:latin typeface="Times New Roman" panose="02020603050405020304" pitchFamily="18" charset="0"/>
              </a:rPr>
            </a:br>
            <a:r>
              <a:rPr lang="ru-RU" altLang="ru-RU" sz="2800" b="1">
                <a:solidFill>
                  <a:srgbClr val="990033"/>
                </a:solidFill>
                <a:latin typeface="Times New Roman" panose="02020603050405020304" pitchFamily="18" charset="0"/>
              </a:rPr>
              <a:t>(1683-1764)</a:t>
            </a:r>
            <a:r>
              <a:rPr lang="ru-RU" altLang="ru-RU" sz="3800">
                <a:solidFill>
                  <a:srgbClr val="330033"/>
                </a:solidFill>
                <a:latin typeface="Times New Roman" panose="02020603050405020304" pitchFamily="18" charset="0"/>
              </a:rPr>
              <a:t> </a:t>
            </a:r>
          </a:p>
        </p:txBody>
      </p:sp>
      <p:sp>
        <p:nvSpPr>
          <p:cNvPr id="9218" name="Text Box 2"/>
          <p:cNvSpPr txBox="1">
            <a:spLocks noChangeArrowheads="1"/>
          </p:cNvSpPr>
          <p:nvPr/>
        </p:nvSpPr>
        <p:spPr bwMode="auto">
          <a:xfrm>
            <a:off x="4067175" y="1773238"/>
            <a:ext cx="4602163" cy="431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9725">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9pPr>
          </a:lstStyle>
          <a:p>
            <a:pPr>
              <a:lnSpc>
                <a:spcPct val="80000"/>
              </a:lnSpc>
              <a:spcBef>
                <a:spcPts val="500"/>
              </a:spcBef>
              <a:buClrTx/>
              <a:buSzPct val="90000"/>
              <a:buFontTx/>
              <a:buNone/>
            </a:pPr>
            <a:r>
              <a:rPr lang="ru-RU" altLang="ru-RU" sz="2000"/>
              <a:t>     Французский композитор и музыкальный теоретик. Используя достижения французской и итальянской музыкальных культур, значительно видоизменил стиль классицистской оперы, подготовил оперную реформу К. В. Глюка. Лирические трагедии «Ипполит и Арисия» (1733), «Кастор и Поллукс» (1737), опера-балет «Галантная Индия» (1735), клавесинные пьесы и др. Его теоретические труды — значительный этап в развитии учения о гармонии.</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773238"/>
            <a:ext cx="3192462" cy="3552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6092825"/>
            <a:ext cx="3048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90308049"/>
      </p:ext>
    </p:extLst>
  </p:cSld>
  <p:clrMapOvr>
    <a:masterClrMapping/>
  </p:clrMapOvr>
  <p:transition spd="slow"/>
  <p:timing>
    <p:tnLst>
      <p:par>
        <p:cTn id="1" dur="indefinite" restart="never" fill="hold" nodeType="tmRoot">
          <p:childTnLst>
            <p:par>
              <p:cTn id="2" fill="hold" nodeType="interactiveSeq">
                <p:stCondLst>
                  <p:cond delay="0">
                    <p:tgtEl>
                      <p:spTgt spid="9220"/>
                    </p:tgtEl>
                  </p:cond>
                </p:stCondLst>
              </p:cTn>
            </p:par>
            <p:seq concurrent="1" nextAc="seek">
              <p:cTn id="3"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914400" y="277813"/>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ru-RU" altLang="ru-RU" sz="3800" b="1">
                <a:solidFill>
                  <a:srgbClr val="990033"/>
                </a:solidFill>
                <a:latin typeface="Times New Roman" panose="02020603050405020304" pitchFamily="18" charset="0"/>
              </a:rPr>
              <a:t>КЕРУБИНИ Луиджи  	</a:t>
            </a:r>
            <a:r>
              <a:rPr lang="ru-RU" altLang="ru-RU" sz="3800">
                <a:solidFill>
                  <a:srgbClr val="990033"/>
                </a:solidFill>
                <a:latin typeface="Times New Roman" panose="02020603050405020304" pitchFamily="18" charset="0"/>
              </a:rPr>
              <a:t>                                                        </a:t>
            </a:r>
            <a:r>
              <a:rPr lang="ru-RU" altLang="ru-RU" sz="3800" b="1">
                <a:solidFill>
                  <a:srgbClr val="990033"/>
                </a:solidFill>
                <a:latin typeface="Times New Roman" panose="02020603050405020304" pitchFamily="18" charset="0"/>
              </a:rPr>
              <a:t>   </a:t>
            </a:r>
            <a:r>
              <a:rPr lang="ru-RU" altLang="ru-RU" sz="2800" b="1">
                <a:solidFill>
                  <a:srgbClr val="990033"/>
                </a:solidFill>
                <a:latin typeface="Times New Roman" panose="02020603050405020304" pitchFamily="18" charset="0"/>
              </a:rPr>
              <a:t>(1760-1842)</a:t>
            </a:r>
          </a:p>
        </p:txBody>
      </p:sp>
      <p:sp>
        <p:nvSpPr>
          <p:cNvPr id="10242" name="Text Box 2"/>
          <p:cNvSpPr txBox="1">
            <a:spLocks noChangeArrowheads="1"/>
          </p:cNvSpPr>
          <p:nvPr/>
        </p:nvSpPr>
        <p:spPr bwMode="auto">
          <a:xfrm>
            <a:off x="684213" y="1700213"/>
            <a:ext cx="4475162"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9725">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9pPr>
          </a:lstStyle>
          <a:p>
            <a:pPr algn="ctr">
              <a:lnSpc>
                <a:spcPct val="80000"/>
              </a:lnSpc>
              <a:spcBef>
                <a:spcPts val="400"/>
              </a:spcBef>
              <a:buClrTx/>
              <a:buSzPct val="90000"/>
              <a:buFontTx/>
              <a:buNone/>
            </a:pPr>
            <a:r>
              <a:rPr lang="ru-RU" altLang="ru-RU" sz="1600" b="1"/>
              <a:t>    		</a:t>
            </a:r>
            <a:r>
              <a:rPr lang="ru-RU" altLang="ru-RU" sz="1600"/>
              <a:t>                                 </a:t>
            </a:r>
          </a:p>
          <a:p>
            <a:pPr>
              <a:lnSpc>
                <a:spcPct val="80000"/>
              </a:lnSpc>
              <a:spcBef>
                <a:spcPts val="500"/>
              </a:spcBef>
              <a:buClrTx/>
              <a:buSzPct val="90000"/>
              <a:buFontTx/>
              <a:buNone/>
            </a:pPr>
            <a:r>
              <a:rPr lang="ru-RU" altLang="ru-RU" sz="2000"/>
              <a:t>     Композитор. </a:t>
            </a:r>
          </a:p>
          <a:p>
            <a:pPr>
              <a:lnSpc>
                <a:spcPct val="80000"/>
              </a:lnSpc>
              <a:spcBef>
                <a:spcPts val="500"/>
              </a:spcBef>
              <a:buClrTx/>
              <a:buSzPct val="90000"/>
              <a:buFontTx/>
              <a:buNone/>
            </a:pPr>
            <a:r>
              <a:rPr lang="ru-RU" altLang="ru-RU" sz="2000"/>
              <a:t>     По национальности итальянец.</a:t>
            </a:r>
          </a:p>
          <a:p>
            <a:pPr>
              <a:lnSpc>
                <a:spcPct val="80000"/>
              </a:lnSpc>
              <a:spcBef>
                <a:spcPts val="500"/>
              </a:spcBef>
              <a:buClrTx/>
              <a:buSzPct val="90000"/>
              <a:buFontTx/>
              <a:buNone/>
            </a:pPr>
            <a:r>
              <a:rPr lang="ru-RU" altLang="ru-RU" sz="2000"/>
              <a:t>     Работал во Франции. С  1795 преподаватель (со дня основания), затем профессор</a:t>
            </a:r>
          </a:p>
          <a:p>
            <a:pPr>
              <a:lnSpc>
                <a:spcPct val="80000"/>
              </a:lnSpc>
              <a:spcBef>
                <a:spcPts val="500"/>
              </a:spcBef>
              <a:buClrTx/>
              <a:buSzPct val="90000"/>
              <a:buFontTx/>
              <a:buNone/>
            </a:pPr>
            <a:r>
              <a:rPr lang="ru-RU" altLang="ru-RU" sz="2000"/>
              <a:t>     и директор Парижской консерватории. Следовал традициям итальянской оперы и принципам драматургии     К. В. Глюка. Один из создателей  «оперы спасения». Оперы «Лодоиска» (1791), «Два дня» (1800, в России — под названием «Водовоз»). </a:t>
            </a:r>
          </a:p>
          <a:p>
            <a:pPr>
              <a:lnSpc>
                <a:spcPct val="80000"/>
              </a:lnSpc>
              <a:spcBef>
                <a:spcPts val="500"/>
              </a:spcBef>
              <a:buClrTx/>
              <a:buSzPct val="90000"/>
              <a:buFontTx/>
              <a:buNone/>
            </a:pPr>
            <a:r>
              <a:rPr lang="ru-RU" altLang="ru-RU" sz="2000"/>
              <a:t> </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916113"/>
            <a:ext cx="3189288" cy="3549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6092825"/>
            <a:ext cx="3048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43573859"/>
      </p:ext>
    </p:extLst>
  </p:cSld>
  <p:clrMapOvr>
    <a:masterClrMapping/>
  </p:clrMapOvr>
  <p:transition spd="slow"/>
  <p:timing>
    <p:tnLst>
      <p:par>
        <p:cTn id="1" dur="indefinite" restart="never" fill="hold" nodeType="tmRoot">
          <p:childTnLst>
            <p:par>
              <p:cTn id="2" fill="hold" nodeType="interactiveSeq">
                <p:stCondLst>
                  <p:cond delay="0">
                    <p:tgtEl>
                      <p:spTgt spid="10244"/>
                    </p:tgtEl>
                  </p:cond>
                </p:stCondLst>
              </p:cTn>
            </p:par>
            <p:seq concurrent="1" nextAc="seek">
              <p:cTn id="3"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914400" y="277813"/>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ru-RU" altLang="ru-RU" sz="3800" b="1">
                <a:solidFill>
                  <a:srgbClr val="990033"/>
                </a:solidFill>
                <a:latin typeface="Times New Roman" panose="02020603050405020304" pitchFamily="18" charset="0"/>
              </a:rPr>
              <a:t>ГРЕТРИ Андре Эрнест Модест</a:t>
            </a:r>
            <a:r>
              <a:rPr lang="ru-RU" altLang="ru-RU" sz="3800">
                <a:solidFill>
                  <a:srgbClr val="990033"/>
                </a:solidFill>
                <a:latin typeface="Times New Roman" panose="02020603050405020304" pitchFamily="18" charset="0"/>
              </a:rPr>
              <a:t> </a:t>
            </a:r>
            <a:r>
              <a:rPr lang="ru-RU" altLang="ru-RU" sz="2800" b="1">
                <a:solidFill>
                  <a:srgbClr val="990033"/>
                </a:solidFill>
                <a:latin typeface="Times New Roman" panose="02020603050405020304" pitchFamily="18" charset="0"/>
              </a:rPr>
              <a:t>(1741-1813)</a:t>
            </a:r>
            <a:r>
              <a:rPr lang="ru-RU" altLang="ru-RU" sz="3800">
                <a:solidFill>
                  <a:srgbClr val="330033"/>
                </a:solidFill>
                <a:latin typeface="Times New Roman" panose="02020603050405020304" pitchFamily="18" charset="0"/>
              </a:rPr>
              <a:t> </a:t>
            </a:r>
          </a:p>
        </p:txBody>
      </p:sp>
      <p:sp>
        <p:nvSpPr>
          <p:cNvPr id="11266" name="Text Box 2"/>
          <p:cNvSpPr txBox="1">
            <a:spLocks noChangeArrowheads="1"/>
          </p:cNvSpPr>
          <p:nvPr/>
        </p:nvSpPr>
        <p:spPr bwMode="auto">
          <a:xfrm>
            <a:off x="468313" y="1916113"/>
            <a:ext cx="4402137" cy="450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9725">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9pPr>
          </a:lstStyle>
          <a:p>
            <a:pPr>
              <a:spcBef>
                <a:spcPts val="600"/>
              </a:spcBef>
              <a:buClrTx/>
              <a:buSzPct val="90000"/>
              <a:buFontTx/>
              <a:buNone/>
            </a:pPr>
            <a:r>
              <a:rPr lang="ru-RU" altLang="ru-RU" sz="2400"/>
              <a:t>    Французский композитор.</a:t>
            </a:r>
          </a:p>
          <a:p>
            <a:pPr>
              <a:spcBef>
                <a:spcPts val="600"/>
              </a:spcBef>
              <a:buClrTx/>
              <a:buSzPct val="90000"/>
              <a:buFontTx/>
              <a:buNone/>
            </a:pPr>
            <a:r>
              <a:rPr lang="ru-RU" altLang="ru-RU" sz="2400"/>
              <a:t>    По происхождению бельгиец. Мастер французской оперы </a:t>
            </a:r>
            <a:r>
              <a:rPr lang="ru-RU" altLang="ru-RU" sz="2400">
                <a:solidFill>
                  <a:srgbClr val="330033"/>
                </a:solidFill>
              </a:rPr>
              <a:t>XVIII</a:t>
            </a:r>
            <a:r>
              <a:rPr lang="ru-RU" altLang="ru-RU" sz="2400"/>
              <a:t> века (от сентиментальной комедии до романтической оперы). Оперы «Люсиль» (1769), «Ричард Львиное Сердце» (1784).</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1773238"/>
            <a:ext cx="3189288" cy="3549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5949950"/>
            <a:ext cx="3048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30861582"/>
      </p:ext>
    </p:extLst>
  </p:cSld>
  <p:clrMapOvr>
    <a:masterClrMapping/>
  </p:clrMapOvr>
  <p:transition spd="slow"/>
  <p:timing>
    <p:tnLst>
      <p:par>
        <p:cTn id="1" dur="indefinite" restart="never" fill="hold" nodeType="tmRoot">
          <p:childTnLst>
            <p:par>
              <p:cTn id="2" fill="hold" nodeType="interactiveSeq">
                <p:stCondLst>
                  <p:cond delay="0">
                    <p:tgtEl>
                      <p:spTgt spid="11268"/>
                    </p:tgtEl>
                  </p:cond>
                </p:stCondLst>
              </p:cTn>
            </p:par>
            <p:seq concurrent="1" nextAc="seek">
              <p:cTn id="3"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827088" y="26035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ru-RU" altLang="ru-RU" sz="3800" b="1" i="1">
                <a:solidFill>
                  <a:srgbClr val="990033"/>
                </a:solidFill>
                <a:latin typeface="Times New Roman" panose="02020603050405020304" pitchFamily="18" charset="0"/>
              </a:rPr>
              <a:t>Классицизм в Германии</a:t>
            </a:r>
          </a:p>
        </p:txBody>
      </p:sp>
      <p:sp>
        <p:nvSpPr>
          <p:cNvPr id="12290" name="Text Box 2"/>
          <p:cNvSpPr txBox="1">
            <a:spLocks noChangeArrowheads="1"/>
          </p:cNvSpPr>
          <p:nvPr/>
        </p:nvSpPr>
        <p:spPr bwMode="auto">
          <a:xfrm>
            <a:off x="914400" y="1600200"/>
            <a:ext cx="77724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700"/>
              </a:spcBef>
              <a:buClr>
                <a:srgbClr val="B2B2B2"/>
              </a:buClr>
              <a:buSzPct val="90000"/>
              <a:buFont typeface="Wingdings" panose="05000000000000000000" pitchFamily="2" charset="2"/>
              <a:buChar char=""/>
            </a:pPr>
            <a:r>
              <a:rPr lang="ru-RU" altLang="ru-RU" sz="2800"/>
              <a:t>В Германии классицизм появился в искусстве оперного реформатора К. В. Глюка, создавшего новый тип оперы с более напряженным драматическим действием. В инструментальной музыке важное место в развитии инструментального стиля заняло творчество К. Ф. Э. Баха, а в области симфонии - А. Сальери и композиторов так называемой «Мангеймской школы»         (Я. Стамиц и др.).</a:t>
            </a:r>
          </a:p>
        </p:txBody>
      </p:sp>
    </p:spTree>
    <p:extLst>
      <p:ext uri="{BB962C8B-B14F-4D97-AF65-F5344CB8AC3E}">
        <p14:creationId xmlns:p14="http://schemas.microsoft.com/office/powerpoint/2010/main" val="330539591"/>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611188" y="188913"/>
            <a:ext cx="77724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ru-RU" altLang="ru-RU" sz="4200" b="1">
                <a:solidFill>
                  <a:srgbClr val="990033"/>
                </a:solidFill>
                <a:latin typeface="Times New Roman" panose="02020603050405020304" pitchFamily="18" charset="0"/>
              </a:rPr>
              <a:t>ГЛЮК  Кристоф Виллибальд     </a:t>
            </a:r>
            <a:r>
              <a:rPr lang="ru-RU" altLang="ru-RU" sz="2800" b="1">
                <a:solidFill>
                  <a:srgbClr val="990033"/>
                </a:solidFill>
                <a:latin typeface="Times New Roman" panose="02020603050405020304" pitchFamily="18" charset="0"/>
              </a:rPr>
              <a:t>(1714-1787)</a:t>
            </a:r>
            <a:r>
              <a:rPr lang="ru-RU" altLang="ru-RU" sz="2400">
                <a:solidFill>
                  <a:srgbClr val="330033"/>
                </a:solidFill>
                <a:latin typeface="Times New Roman" panose="02020603050405020304" pitchFamily="18" charset="0"/>
              </a:rPr>
              <a:t> </a:t>
            </a:r>
          </a:p>
        </p:txBody>
      </p:sp>
      <p:sp>
        <p:nvSpPr>
          <p:cNvPr id="13314" name="Text Box 2"/>
          <p:cNvSpPr txBox="1">
            <a:spLocks noChangeArrowheads="1"/>
          </p:cNvSpPr>
          <p:nvPr/>
        </p:nvSpPr>
        <p:spPr bwMode="auto">
          <a:xfrm>
            <a:off x="395288" y="1484313"/>
            <a:ext cx="5040312" cy="522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9725">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9pPr>
          </a:lstStyle>
          <a:p>
            <a:pPr>
              <a:spcBef>
                <a:spcPts val="500"/>
              </a:spcBef>
              <a:buClrTx/>
              <a:buSzPct val="90000"/>
              <a:buFontTx/>
              <a:buNone/>
            </a:pPr>
            <a:r>
              <a:rPr lang="ru-RU" altLang="ru-RU" sz="2000"/>
              <a:t>     Немецкий композитор.</a:t>
            </a:r>
          </a:p>
          <a:p>
            <a:pPr>
              <a:spcBef>
                <a:spcPts val="500"/>
              </a:spcBef>
              <a:buClrTx/>
              <a:buSzPct val="90000"/>
              <a:buFontTx/>
              <a:buNone/>
            </a:pPr>
            <a:r>
              <a:rPr lang="ru-RU" altLang="ru-RU" sz="2000"/>
              <a:t>     Работал в Милане, Вене, Париже. Оперная реформа Глюка, осуществлявшаяся в русле эстетики классицизма (благородная простота, героика), отразила новые тенденции в искусстве эпохи Просвещения. Идея подчинения музыки законам поэзии и драмы оказала большое влияние на музыкальный театр </a:t>
            </a:r>
            <a:r>
              <a:rPr lang="en-US" altLang="ru-RU" sz="2000"/>
              <a:t>XIX</a:t>
            </a:r>
            <a:r>
              <a:rPr lang="ru-RU" altLang="ru-RU" sz="2000"/>
              <a:t> и </a:t>
            </a:r>
            <a:r>
              <a:rPr lang="en-US" altLang="ru-RU" sz="2000"/>
              <a:t>XX</a:t>
            </a:r>
            <a:r>
              <a:rPr lang="ru-RU" altLang="ru-RU" sz="2000"/>
              <a:t> веков. Оперы (свыше 40): «Орфей и Эвридика» (1762), «Альцеста» (1767), «Парис и Елена» (1770), «Ифигения в Авлиде» (1774), «Армида» (1777), «Ифигения в Тавриде» (1779). </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1844675"/>
            <a:ext cx="3189288" cy="3549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5805488"/>
            <a:ext cx="3048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79389346"/>
      </p:ext>
    </p:extLst>
  </p:cSld>
  <p:clrMapOvr>
    <a:masterClrMapping/>
  </p:clrMapOvr>
  <p:transition spd="slow"/>
  <p:timing>
    <p:tnLst>
      <p:par>
        <p:cTn id="1" dur="indefinite" restart="never" fill="hold" nodeType="tmRoot">
          <p:childTnLst>
            <p:par>
              <p:cTn id="2" fill="hold" nodeType="interactiveSeq">
                <p:stCondLst>
                  <p:cond delay="0">
                    <p:tgtEl>
                      <p:spTgt spid="13316"/>
                    </p:tgtEl>
                  </p:cond>
                </p:stCondLst>
              </p:cTn>
            </p:par>
            <p:seq concurrent="1" nextAc="seek">
              <p:cTn id="3"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914400" y="277813"/>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ru-RU" altLang="ru-RU" sz="3800" b="1">
                <a:solidFill>
                  <a:srgbClr val="990033"/>
                </a:solidFill>
                <a:latin typeface="Times New Roman" panose="02020603050405020304" pitchFamily="18" charset="0"/>
              </a:rPr>
              <a:t>БАХ Карл Филипп Эммануэль</a:t>
            </a:r>
            <a:r>
              <a:rPr lang="ru-RU" altLang="ru-RU" sz="3800">
                <a:solidFill>
                  <a:srgbClr val="990033"/>
                </a:solidFill>
                <a:latin typeface="Times New Roman" panose="02020603050405020304" pitchFamily="18" charset="0"/>
              </a:rPr>
              <a:t>                       </a:t>
            </a:r>
            <a:r>
              <a:rPr lang="ru-RU" altLang="ru-RU" sz="2800" b="1">
                <a:solidFill>
                  <a:srgbClr val="990033"/>
                </a:solidFill>
                <a:latin typeface="Times New Roman" panose="02020603050405020304" pitchFamily="18" charset="0"/>
              </a:rPr>
              <a:t>(1714-1788)</a:t>
            </a:r>
          </a:p>
        </p:txBody>
      </p:sp>
      <p:sp>
        <p:nvSpPr>
          <p:cNvPr id="14338" name="Text Box 2"/>
          <p:cNvSpPr txBox="1">
            <a:spLocks noChangeArrowheads="1"/>
          </p:cNvSpPr>
          <p:nvPr/>
        </p:nvSpPr>
        <p:spPr bwMode="auto">
          <a:xfrm>
            <a:off x="3419475" y="1412875"/>
            <a:ext cx="5940425"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9pPr>
          </a:lstStyle>
          <a:p>
            <a:pPr>
              <a:spcBef>
                <a:spcPts val="500"/>
              </a:spcBef>
              <a:buClr>
                <a:srgbClr val="B2B2B2"/>
              </a:buClr>
              <a:buSzPct val="90000"/>
              <a:buFont typeface="Wingdings" panose="05000000000000000000" pitchFamily="2" charset="2"/>
              <a:buChar char=""/>
            </a:pPr>
            <a:r>
              <a:rPr lang="ru-RU" altLang="ru-RU" sz="2000"/>
              <a:t> «берлинский» или «гамбургский» Бах,                                                                                            композитор и клавесинист; его творчество, родственное литературному движению «Буря и натиск», оказало влияние  на композиторов венской классической школы.   </a:t>
            </a:r>
          </a:p>
          <a:p>
            <a:pPr>
              <a:spcBef>
                <a:spcPts val="400"/>
              </a:spcBef>
              <a:buClr>
                <a:srgbClr val="B2B2B2"/>
              </a:buClr>
              <a:buSzPct val="90000"/>
              <a:buFont typeface="Wingdings" panose="05000000000000000000" pitchFamily="2" charset="2"/>
              <a:buChar char=""/>
            </a:pPr>
            <a:r>
              <a:rPr lang="ru-RU" altLang="ru-RU" sz="1600" b="1"/>
              <a:t>БАХ</a:t>
            </a:r>
            <a:r>
              <a:rPr lang="ru-RU" altLang="ru-RU" sz="1600"/>
              <a:t>, семья немецких музыкантов из Тюрингии, выдвинувшая в 16 — начале 19 веков выдающихся деятелей искусства, в том числе Иоганна Себастьяна Баха и его сыновей:</a:t>
            </a:r>
          </a:p>
          <a:p>
            <a:pPr>
              <a:spcBef>
                <a:spcPts val="400"/>
              </a:spcBef>
              <a:buClr>
                <a:srgbClr val="B2B2B2"/>
              </a:buClr>
              <a:buSzPct val="90000"/>
              <a:buFont typeface="Wingdings" panose="05000000000000000000" pitchFamily="2" charset="2"/>
              <a:buChar char=""/>
            </a:pPr>
            <a:r>
              <a:rPr lang="ru-RU" altLang="ru-RU" sz="1600"/>
              <a:t>1) </a:t>
            </a:r>
            <a:r>
              <a:rPr lang="ru-RU" altLang="ru-RU" sz="1600" b="1"/>
              <a:t>Вильгельм Фридеман</a:t>
            </a:r>
            <a:r>
              <a:rPr lang="ru-RU" altLang="ru-RU" sz="1600"/>
              <a:t> (1710-1784), «галльский»</a:t>
            </a:r>
          </a:p>
          <a:p>
            <a:pPr marL="342900">
              <a:spcBef>
                <a:spcPts val="400"/>
              </a:spcBef>
              <a:buClrTx/>
              <a:buSzPct val="90000"/>
              <a:buFontTx/>
              <a:buNone/>
            </a:pPr>
            <a:r>
              <a:rPr lang="ru-RU" altLang="ru-RU" sz="1600"/>
              <a:t>           Бах, композитор и органист, импровизатор.</a:t>
            </a:r>
          </a:p>
          <a:p>
            <a:pPr>
              <a:spcBef>
                <a:spcPts val="400"/>
              </a:spcBef>
              <a:buClr>
                <a:srgbClr val="B2B2B2"/>
              </a:buClr>
              <a:buSzPct val="90000"/>
              <a:buFont typeface="Wingdings" panose="05000000000000000000" pitchFamily="2" charset="2"/>
              <a:buChar char=""/>
            </a:pPr>
            <a:r>
              <a:rPr lang="ru-RU" altLang="ru-RU" sz="1600"/>
              <a:t>2) </a:t>
            </a:r>
            <a:r>
              <a:rPr lang="ru-RU" altLang="ru-RU" sz="1600" b="1"/>
              <a:t>Карл Филипп Эммануэль</a:t>
            </a:r>
          </a:p>
          <a:p>
            <a:pPr>
              <a:spcBef>
                <a:spcPts val="400"/>
              </a:spcBef>
              <a:buClr>
                <a:srgbClr val="B2B2B2"/>
              </a:buClr>
              <a:buSzPct val="90000"/>
              <a:buFont typeface="Wingdings" panose="05000000000000000000" pitchFamily="2" charset="2"/>
              <a:buChar char=""/>
            </a:pPr>
            <a:r>
              <a:rPr lang="ru-RU" altLang="ru-RU" sz="1600"/>
              <a:t>3) </a:t>
            </a:r>
            <a:r>
              <a:rPr lang="ru-RU" altLang="ru-RU" sz="1600" b="1"/>
              <a:t>Иоганн Кристиан</a:t>
            </a:r>
            <a:r>
              <a:rPr lang="ru-RU" altLang="ru-RU" sz="1600"/>
              <a:t> (1735-1782), «миланский» или «лондонский» Бах, композитор и клавесинист, представитель галантного стиля, оказал влияние на творчество юного Вольфганга Амадея Моцарта.</a:t>
            </a:r>
          </a:p>
          <a:p>
            <a:pPr>
              <a:spcBef>
                <a:spcPts val="400"/>
              </a:spcBef>
              <a:buClr>
                <a:srgbClr val="B2B2B2"/>
              </a:buClr>
              <a:buSzPct val="90000"/>
              <a:buFont typeface="Wingdings" panose="05000000000000000000" pitchFamily="2" charset="2"/>
              <a:buChar char=""/>
            </a:pPr>
            <a:r>
              <a:rPr lang="ru-RU" altLang="ru-RU" sz="1600"/>
              <a:t>4) </a:t>
            </a:r>
            <a:r>
              <a:rPr lang="ru-RU" altLang="ru-RU" sz="1600" b="1"/>
              <a:t>Иоганн Кристоф Фридрих</a:t>
            </a:r>
            <a:r>
              <a:rPr lang="ru-RU" altLang="ru-RU" sz="1600"/>
              <a:t> (1732-1795), «бюккебургский» Бах, композитор, клавесинист, капельмейстер.</a:t>
            </a: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700213"/>
            <a:ext cx="3189287" cy="3549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5949950"/>
            <a:ext cx="3048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3633220"/>
      </p:ext>
    </p:extLst>
  </p:cSld>
  <p:clrMapOvr>
    <a:masterClrMapping/>
  </p:clrMapOvr>
  <p:transition spd="slow"/>
  <p:timing>
    <p:tnLst>
      <p:par>
        <p:cTn id="1" dur="indefinite" restart="never" fill="hold" nodeType="tmRoot">
          <p:childTnLst>
            <p:par>
              <p:cTn id="2" fill="hold" nodeType="interactiveSeq">
                <p:stCondLst>
                  <p:cond delay="0">
                    <p:tgtEl>
                      <p:spTgt spid="14340"/>
                    </p:tgtEl>
                  </p:cond>
                </p:stCondLst>
              </p:cTn>
            </p:par>
            <p:seq concurrent="1" nextAc="seek">
              <p:cTn id="3"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914400" y="277813"/>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ru-RU" altLang="ru-RU" sz="3800" b="1">
                <a:solidFill>
                  <a:srgbClr val="330033"/>
                </a:solidFill>
                <a:latin typeface="Times New Roman" panose="02020603050405020304" pitchFamily="18" charset="0"/>
              </a:rPr>
              <a:t/>
            </a:r>
            <a:br>
              <a:rPr lang="ru-RU" altLang="ru-RU" sz="3800" b="1">
                <a:solidFill>
                  <a:srgbClr val="330033"/>
                </a:solidFill>
                <a:latin typeface="Times New Roman" panose="02020603050405020304" pitchFamily="18" charset="0"/>
              </a:rPr>
            </a:br>
            <a:r>
              <a:rPr lang="ru-RU" altLang="ru-RU" sz="3800" b="1">
                <a:solidFill>
                  <a:srgbClr val="990033"/>
                </a:solidFill>
                <a:latin typeface="Times New Roman" panose="02020603050405020304" pitchFamily="18" charset="0"/>
              </a:rPr>
              <a:t>САЛЬЕРИ (Salieri) Антонио</a:t>
            </a:r>
            <a:br>
              <a:rPr lang="ru-RU" altLang="ru-RU" sz="3800" b="1">
                <a:solidFill>
                  <a:srgbClr val="990033"/>
                </a:solidFill>
                <a:latin typeface="Times New Roman" panose="02020603050405020304" pitchFamily="18" charset="0"/>
              </a:rPr>
            </a:br>
            <a:r>
              <a:rPr lang="ru-RU" altLang="ru-RU" sz="3800">
                <a:solidFill>
                  <a:srgbClr val="990033"/>
                </a:solidFill>
                <a:latin typeface="Times New Roman" panose="02020603050405020304" pitchFamily="18" charset="0"/>
              </a:rPr>
              <a:t> </a:t>
            </a:r>
            <a:r>
              <a:rPr lang="ru-RU" altLang="ru-RU" sz="2800" b="1">
                <a:solidFill>
                  <a:srgbClr val="990033"/>
                </a:solidFill>
                <a:latin typeface="Times New Roman" panose="02020603050405020304" pitchFamily="18" charset="0"/>
              </a:rPr>
              <a:t>(1750-1825)</a:t>
            </a:r>
            <a:br>
              <a:rPr lang="ru-RU" altLang="ru-RU" sz="2800" b="1">
                <a:solidFill>
                  <a:srgbClr val="990033"/>
                </a:solidFill>
                <a:latin typeface="Times New Roman" panose="02020603050405020304" pitchFamily="18" charset="0"/>
              </a:rPr>
            </a:br>
            <a:endParaRPr lang="ru-RU" altLang="ru-RU" sz="2800" b="1">
              <a:solidFill>
                <a:srgbClr val="990033"/>
              </a:solidFill>
              <a:latin typeface="Times New Roman" panose="02020603050405020304" pitchFamily="18" charset="0"/>
            </a:endParaRPr>
          </a:p>
        </p:txBody>
      </p:sp>
      <p:sp>
        <p:nvSpPr>
          <p:cNvPr id="15362" name="Text Box 2"/>
          <p:cNvSpPr txBox="1">
            <a:spLocks noChangeArrowheads="1"/>
          </p:cNvSpPr>
          <p:nvPr/>
        </p:nvSpPr>
        <p:spPr bwMode="auto">
          <a:xfrm>
            <a:off x="4284663" y="1700213"/>
            <a:ext cx="467995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9725">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9pPr>
          </a:lstStyle>
          <a:p>
            <a:pPr>
              <a:spcBef>
                <a:spcPts val="600"/>
              </a:spcBef>
              <a:buClrTx/>
              <a:buSzPct val="90000"/>
              <a:buFontTx/>
              <a:buNone/>
            </a:pPr>
            <a:r>
              <a:rPr lang="ru-RU" altLang="ru-RU" sz="2400"/>
              <a:t>    Итальянский композитор. С 1766 жил в Вене. Автор многих опер. Ученики: Л. Бетховен, Ф. Шуберт, Ф. Лист. Легенда об отравлении им В. А. Моцарта, использованная А. С. Пушкиным («Моцарт и Сальери»), не имеет под собой реальных оснований.</a:t>
            </a: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773238"/>
            <a:ext cx="3189287" cy="3549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5949950"/>
            <a:ext cx="3048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96603314"/>
      </p:ext>
    </p:extLst>
  </p:cSld>
  <p:clrMapOvr>
    <a:masterClrMapping/>
  </p:clrMapOvr>
  <p:transition spd="slow"/>
  <p:timing>
    <p:tnLst>
      <p:par>
        <p:cTn id="1" dur="indefinite" restart="never" fill="hold" nodeType="tmRoot">
          <p:childTnLst>
            <p:par>
              <p:cTn id="2" fill="hold" nodeType="interactiveSeq">
                <p:stCondLst>
                  <p:cond delay="0">
                    <p:tgtEl>
                      <p:spTgt spid="15364"/>
                    </p:tgtEl>
                  </p:cond>
                </p:stCondLst>
              </p:cTn>
            </p:par>
            <p:seq concurrent="1" nextAc="seek">
              <p:cTn id="3"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914400" y="277813"/>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ru-RU" altLang="ru-RU" sz="3800" b="1" i="1">
                <a:solidFill>
                  <a:srgbClr val="990033"/>
                </a:solidFill>
                <a:latin typeface="Times New Roman" panose="02020603050405020304" pitchFamily="18" charset="0"/>
              </a:rPr>
              <a:t>ВЕНСКИЕ КЛАССИКИ</a:t>
            </a:r>
          </a:p>
        </p:txBody>
      </p:sp>
      <p:sp>
        <p:nvSpPr>
          <p:cNvPr id="16386" name="Text Box 2"/>
          <p:cNvSpPr txBox="1">
            <a:spLocks noChangeArrowheads="1"/>
          </p:cNvSpPr>
          <p:nvPr/>
        </p:nvSpPr>
        <p:spPr bwMode="auto">
          <a:xfrm>
            <a:off x="914400" y="1600200"/>
            <a:ext cx="7772400"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tabLst>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700"/>
              </a:spcBef>
              <a:buClr>
                <a:srgbClr val="B2B2B2"/>
              </a:buClr>
              <a:buSzPct val="90000"/>
              <a:buFont typeface="Wingdings" panose="05000000000000000000" pitchFamily="2" charset="2"/>
              <a:buChar char=""/>
            </a:pPr>
            <a:r>
              <a:rPr lang="ru-RU" altLang="ru-RU" sz="2800"/>
              <a:t>Наивысшего расцвета музыкальный классицизм достиг в творчестве И. Гайдна, В. А. Моцарта, Л. Бетховена. Образуя «Венскую классическую школу», эти композиторы наиболее ярко воплотили эстетику классицизма во всех жанрах - инструментальном, вокальном, ораториальном, оперном. В творчестве Моцарта и особенно Бетховена намечаются пути в будущее - в эпоху романтизма.</a:t>
            </a:r>
          </a:p>
        </p:txBody>
      </p:sp>
    </p:spTree>
    <p:extLst>
      <p:ext uri="{BB962C8B-B14F-4D97-AF65-F5344CB8AC3E}">
        <p14:creationId xmlns:p14="http://schemas.microsoft.com/office/powerpoint/2010/main" val="3968498264"/>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914400" y="277813"/>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ru-RU" altLang="ru-RU" sz="3800" b="1">
                <a:solidFill>
                  <a:srgbClr val="990033"/>
                </a:solidFill>
                <a:latin typeface="Times New Roman" panose="02020603050405020304" pitchFamily="18" charset="0"/>
              </a:rPr>
              <a:t>ГАЙДН   Йозеф</a:t>
            </a:r>
            <a:br>
              <a:rPr lang="ru-RU" altLang="ru-RU" sz="3800" b="1">
                <a:solidFill>
                  <a:srgbClr val="990033"/>
                </a:solidFill>
                <a:latin typeface="Times New Roman" panose="02020603050405020304" pitchFamily="18" charset="0"/>
              </a:rPr>
            </a:br>
            <a:r>
              <a:rPr lang="ru-RU" altLang="ru-RU" sz="2800" b="1">
                <a:solidFill>
                  <a:srgbClr val="990033"/>
                </a:solidFill>
                <a:latin typeface="Times New Roman" panose="02020603050405020304" pitchFamily="18" charset="0"/>
              </a:rPr>
              <a:t>(31 марта 1732, Рорау — 31 марта 1809, Вена)</a:t>
            </a:r>
            <a:r>
              <a:rPr lang="ru-RU" altLang="ru-RU" sz="3800">
                <a:solidFill>
                  <a:srgbClr val="330033"/>
                </a:solidFill>
                <a:latin typeface="Times New Roman" panose="02020603050405020304" pitchFamily="18" charset="0"/>
              </a:rPr>
              <a:t> </a:t>
            </a:r>
          </a:p>
        </p:txBody>
      </p:sp>
      <p:sp>
        <p:nvSpPr>
          <p:cNvPr id="17410" name="Text Box 2"/>
          <p:cNvSpPr txBox="1">
            <a:spLocks noChangeArrowheads="1"/>
          </p:cNvSpPr>
          <p:nvPr/>
        </p:nvSpPr>
        <p:spPr bwMode="auto">
          <a:xfrm>
            <a:off x="468313" y="1628775"/>
            <a:ext cx="4906962"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9725">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500"/>
              </a:spcBef>
              <a:buClrTx/>
              <a:buSzPct val="90000"/>
              <a:buFontTx/>
              <a:buNone/>
            </a:pPr>
            <a:r>
              <a:rPr lang="ru-RU" altLang="ru-RU" sz="2000"/>
              <a:t>     Австрийский композитор, представитель венской классической школы. В творчестве Гайдна откристаллизовались классические инструментальные жанры (симфония, квартет), формы (сонатная форма ), сложился классический состав оркестра. Для музыки Гайдна характерна широта фольклорных связей. Он автор 104 симфоний, 83 квартетов, 52 фортепианных сонат, ораторий («Сотворение мира», 1798; «Времена года», 1801), 14 месс, опер.</a:t>
            </a: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844675"/>
            <a:ext cx="3189288" cy="3549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5949950"/>
            <a:ext cx="3048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71386185"/>
      </p:ext>
    </p:extLst>
  </p:cSld>
  <p:clrMapOvr>
    <a:masterClrMapping/>
  </p:clrMapOvr>
  <p:transition spd="slow"/>
  <p:timing>
    <p:tnLst>
      <p:par>
        <p:cTn id="1" dur="indefinite" restart="never" fill="hold" nodeType="tmRoot">
          <p:childTnLst>
            <p:par>
              <p:cTn id="2" fill="hold" nodeType="interactiveSeq">
                <p:stCondLst>
                  <p:cond delay="0">
                    <p:tgtEl>
                      <p:spTgt spid="17412"/>
                    </p:tgtEl>
                  </p:cond>
                </p:stCondLst>
              </p:cTn>
            </p:par>
            <p:seq concurrent="1" nextAc="seek">
              <p:cTn id="3"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437"/>
          </a:xfrm>
        </p:spPr>
        <p:txBody>
          <a:bodyPr rtlCol="0">
            <a:normAutofit/>
          </a:bodyPr>
          <a:lstStyle/>
          <a:p>
            <a:pPr eaLnBrk="1" fontAlgn="auto" hangingPunct="1">
              <a:spcAft>
                <a:spcPts val="0"/>
              </a:spcAft>
              <a:defRPr/>
            </a:pPr>
            <a:r>
              <a:rPr lang="ru-RU" dirty="0" smtClean="0"/>
              <a:t>Общий вид</a:t>
            </a:r>
          </a:p>
        </p:txBody>
      </p:sp>
      <p:pic>
        <p:nvPicPr>
          <p:cNvPr id="717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4213" y="836613"/>
            <a:ext cx="7775575" cy="5832475"/>
          </a:xfrm>
          <a:noFill/>
          <a:ln w="38100" cap="sq">
            <a:solidFill>
              <a:srgbClr val="000000"/>
            </a:solidFill>
            <a:miter lim="800000"/>
            <a:headEnd/>
            <a:tailEnd/>
          </a:ln>
          <a:effectLst>
            <a:outerShdw blurRad="50800" dist="38100" dir="2700000" algn="tl" rotWithShape="0">
              <a:srgbClr val="000000">
                <a:alpha val="42999"/>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584458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914400" y="277813"/>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ru-RU" altLang="ru-RU" sz="3800" b="1">
                <a:solidFill>
                  <a:srgbClr val="990033"/>
                </a:solidFill>
                <a:latin typeface="Times New Roman" panose="02020603050405020304" pitchFamily="18" charset="0"/>
              </a:rPr>
              <a:t>МОЦАРТ  Вольфганг Амадей</a:t>
            </a:r>
            <a:r>
              <a:rPr lang="ru-RU" altLang="ru-RU" sz="3800">
                <a:solidFill>
                  <a:srgbClr val="990033"/>
                </a:solidFill>
                <a:latin typeface="Times New Roman" panose="02020603050405020304" pitchFamily="18" charset="0"/>
              </a:rPr>
              <a:t>	</a:t>
            </a:r>
            <a:br>
              <a:rPr lang="ru-RU" altLang="ru-RU" sz="3800">
                <a:solidFill>
                  <a:srgbClr val="990033"/>
                </a:solidFill>
                <a:latin typeface="Times New Roman" panose="02020603050405020304" pitchFamily="18" charset="0"/>
              </a:rPr>
            </a:br>
            <a:r>
              <a:rPr lang="ru-RU" altLang="ru-RU" sz="2800" b="1">
                <a:solidFill>
                  <a:srgbClr val="990033"/>
                </a:solidFill>
                <a:latin typeface="Times New Roman" panose="02020603050405020304" pitchFamily="18" charset="0"/>
              </a:rPr>
              <a:t>(1756-1791)</a:t>
            </a:r>
            <a:r>
              <a:rPr lang="ru-RU" altLang="ru-RU" sz="3800">
                <a:solidFill>
                  <a:srgbClr val="330033"/>
                </a:solidFill>
                <a:latin typeface="Times New Roman" panose="02020603050405020304" pitchFamily="18" charset="0"/>
              </a:rPr>
              <a:t> </a:t>
            </a:r>
          </a:p>
        </p:txBody>
      </p:sp>
      <p:sp>
        <p:nvSpPr>
          <p:cNvPr id="18434" name="Text Box 2"/>
          <p:cNvSpPr txBox="1">
            <a:spLocks noChangeArrowheads="1"/>
          </p:cNvSpPr>
          <p:nvPr/>
        </p:nvSpPr>
        <p:spPr bwMode="auto">
          <a:xfrm>
            <a:off x="3203575" y="1628775"/>
            <a:ext cx="5761038" cy="550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9725">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9pPr>
          </a:lstStyle>
          <a:p>
            <a:pPr>
              <a:lnSpc>
                <a:spcPct val="80000"/>
              </a:lnSpc>
              <a:spcBef>
                <a:spcPts val="500"/>
              </a:spcBef>
              <a:buClrTx/>
              <a:buSzPct val="90000"/>
              <a:buFontTx/>
              <a:buNone/>
            </a:pPr>
            <a:r>
              <a:rPr lang="ru-RU" altLang="ru-RU" sz="2000"/>
              <a:t>     Австрийский композитор. Представитель венской классической школы, музыкант универсального дарования, проявившегося с раннего детства. В музыке Моцарта отразились идеи немецкого Просвещения и движения «Буря и натиск». Модифицировал традиционные оперные формы («Свадьба Фигаро», 1786; «Дон Жуан», 1787; «Волшебная флейта», 1791), индивидуализировал жанровые типы симфоний (ми-бемоль мажор, соль минор; до мажор, т. н. «Юпитер», все 1788). Свыше 20 опер, свыше 40 симфоний, концерты для фортепиано и для скрипки с оркестром, камерно-инструментальные (трио, квартеты, квинтеты и др.) и фортепианные произведения (сонаты, вариации, фантазии), «Реквием», (1791; закончен Ф. Кс. Зюсмайром), мессы, хоровые сочинения, песни.</a:t>
            </a: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773238"/>
            <a:ext cx="3189288" cy="3549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6092825"/>
            <a:ext cx="3683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53437101"/>
      </p:ext>
    </p:extLst>
  </p:cSld>
  <p:clrMapOvr>
    <a:masterClrMapping/>
  </p:clrMapOvr>
  <p:transition spd="slow"/>
  <p:timing>
    <p:tnLst>
      <p:par>
        <p:cTn id="1" dur="indefinite" restart="never" fill="hold" nodeType="tmRoot">
          <p:childTnLst>
            <p:par>
              <p:cTn id="2" fill="hold" nodeType="interactiveSeq">
                <p:stCondLst>
                  <p:cond delay="0">
                    <p:tgtEl>
                      <p:spTgt spid="18436"/>
                    </p:tgtEl>
                  </p:cond>
                </p:stCondLst>
              </p:cTn>
            </p:par>
            <p:seq concurrent="1" nextAc="seek">
              <p:cTn id="3"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900113" y="333375"/>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ru-RU" altLang="ru-RU" sz="3800" b="1">
                <a:solidFill>
                  <a:srgbClr val="990033"/>
                </a:solidFill>
                <a:latin typeface="Times New Roman" panose="02020603050405020304" pitchFamily="18" charset="0"/>
              </a:rPr>
              <a:t>БЕТХОВЕН Людвиг ван</a:t>
            </a:r>
            <a:br>
              <a:rPr lang="ru-RU" altLang="ru-RU" sz="3800" b="1">
                <a:solidFill>
                  <a:srgbClr val="990033"/>
                </a:solidFill>
                <a:latin typeface="Times New Roman" panose="02020603050405020304" pitchFamily="18" charset="0"/>
              </a:rPr>
            </a:br>
            <a:r>
              <a:rPr lang="ru-RU" altLang="ru-RU" sz="3800">
                <a:solidFill>
                  <a:srgbClr val="990033"/>
                </a:solidFill>
                <a:latin typeface="Times New Roman" panose="02020603050405020304" pitchFamily="18" charset="0"/>
              </a:rPr>
              <a:t> </a:t>
            </a:r>
            <a:r>
              <a:rPr lang="ru-RU" altLang="ru-RU" sz="2800" b="1">
                <a:solidFill>
                  <a:srgbClr val="990033"/>
                </a:solidFill>
                <a:latin typeface="Times New Roman" panose="02020603050405020304" pitchFamily="18" charset="0"/>
              </a:rPr>
              <a:t>(1770-1827 )</a:t>
            </a:r>
          </a:p>
        </p:txBody>
      </p:sp>
      <p:sp>
        <p:nvSpPr>
          <p:cNvPr id="19458" name="Text Box 2"/>
          <p:cNvSpPr txBox="1">
            <a:spLocks noChangeArrowheads="1"/>
          </p:cNvSpPr>
          <p:nvPr/>
        </p:nvSpPr>
        <p:spPr bwMode="auto">
          <a:xfrm>
            <a:off x="250825" y="1557338"/>
            <a:ext cx="5545138" cy="557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9725">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500"/>
              </a:spcBef>
              <a:buClrTx/>
              <a:buSzPct val="90000"/>
              <a:buFontTx/>
              <a:buNone/>
            </a:pPr>
            <a:r>
              <a:rPr lang="ru-RU" altLang="ru-RU" sz="2000"/>
              <a:t>     Немецкий композитор, представитель венской классической школы. Создал героико-драматический тип симфонизма (3-я «Героическая», 1804, 5-я, 1808, 9-я, 1823, симфонии; опера «Фиделио», окончательная редакция 1814; увертюры «Кориолан», 1807, «Эгмонт», 1810; ряд инструментальных ансамблей, сонат, концертов). Полная глухота, постигшая Бетховена в середине творческого пути, не сломила его воли. Поздние сочинения отличаются философским характером. 9 симфоний, 5 концертов для фортепиано с оркестром; 16 струнных квартетов и другие ансамбли; инструментальные сонаты, в т. ч. 32 для фортепиано, 10 для скрипки с фортепиано; «Торжественная месса» (1823).</a:t>
            </a: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2060575"/>
            <a:ext cx="3189287" cy="3549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876925"/>
            <a:ext cx="304800" cy="30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0598198"/>
      </p:ext>
    </p:extLst>
  </p:cSld>
  <p:clrMapOvr>
    <a:masterClrMapping/>
  </p:clrMapOvr>
  <p:transition spd="slow"/>
  <p:timing>
    <p:tnLst>
      <p:par>
        <p:cTn id="1" dur="indefinite" restart="never" fill="hold" nodeType="tmRoot">
          <p:childTnLst>
            <p:par>
              <p:cTn id="2" fill="hold" nodeType="interactiveSeq">
                <p:stCondLst>
                  <p:cond delay="0">
                    <p:tgtEl>
                      <p:spTgt spid="19460"/>
                    </p:tgtEl>
                  </p:cond>
                </p:stCondLst>
              </p:cTn>
            </p:par>
            <p:seq concurrent="1" nextAc="seek">
              <p:cTn id="3"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333375"/>
            <a:ext cx="8335962" cy="5362575"/>
          </a:xfrm>
          <a:noFill/>
          <a:ln w="38100" cap="sq">
            <a:solidFill>
              <a:srgbClr val="000000"/>
            </a:solidFill>
            <a:miter lim="800000"/>
            <a:headEnd/>
            <a:tailEnd/>
          </a:ln>
          <a:effectLst>
            <a:outerShdw blurRad="50800" dist="38100" dir="2700000" algn="tl" rotWithShape="0">
              <a:srgbClr val="000000">
                <a:alpha val="42999"/>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00114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260350"/>
            <a:ext cx="7810500" cy="6280150"/>
          </a:xfrm>
          <a:noFill/>
          <a:ln w="38100" cap="sq">
            <a:solidFill>
              <a:srgbClr val="000000"/>
            </a:solidFill>
            <a:miter lim="800000"/>
            <a:headEnd/>
            <a:tailEnd/>
          </a:ln>
          <a:effectLst>
            <a:outerShdw blurRad="50800" dist="38100" dir="2700000" algn="tl" rotWithShape="0">
              <a:srgbClr val="000000">
                <a:alpha val="42999"/>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72837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3513" y="65088"/>
            <a:ext cx="4013200" cy="3467100"/>
          </a:xfrm>
          <a:noFill/>
          <a:ln w="38100" cap="sq">
            <a:solidFill>
              <a:srgbClr val="000000"/>
            </a:solidFill>
            <a:miter lim="800000"/>
            <a:headEnd/>
            <a:tailEnd/>
          </a:ln>
          <a:effectLst>
            <a:outerShdw blurRad="50800" dist="38100" dir="2700000" algn="tl" rotWithShape="0">
              <a:srgbClr val="000000">
                <a:alpha val="42999"/>
              </a:srgbClr>
            </a:outerShdw>
          </a:effectLst>
          <a:extLst>
            <a:ext uri="{909E8E84-426E-40DD-AFC4-6F175D3DCCD1}">
              <a14:hiddenFill xmlns:a14="http://schemas.microsoft.com/office/drawing/2010/main">
                <a:solidFill>
                  <a:schemeClr val="accent1"/>
                </a:solidFill>
              </a14:hiddenFill>
            </a:ext>
          </a:extLst>
        </p:spPr>
      </p:pic>
      <p:pic>
        <p:nvPicPr>
          <p:cNvPr id="133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4688" y="3716338"/>
            <a:ext cx="4494212" cy="302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6913" y="300038"/>
            <a:ext cx="4256087" cy="31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13" y="3811588"/>
            <a:ext cx="4111625" cy="283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5772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pPr eaLnBrk="1" hangingPunct="1"/>
            <a:r>
              <a:rPr lang="ru-RU" altLang="ru-RU" smtClean="0"/>
              <a:t>Лабиринт в садах версаля</a:t>
            </a:r>
          </a:p>
        </p:txBody>
      </p:sp>
      <p:pic>
        <p:nvPicPr>
          <p:cNvPr id="921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946150" y="1859720"/>
            <a:ext cx="6446838" cy="4289497"/>
          </a:xfrm>
          <a:noFill/>
          <a:ln w="38100" cap="sq">
            <a:solidFill>
              <a:srgbClr val="000000"/>
            </a:solidFill>
            <a:miter lim="800000"/>
            <a:headEnd/>
            <a:tailEnd/>
          </a:ln>
          <a:effectLst>
            <a:outerShdw blurRad="50800" dist="38100" dir="2700000" algn="tl" rotWithShape="0">
              <a:srgbClr val="000000">
                <a:alpha val="42999"/>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04081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p:txBody>
          <a:bodyPr>
            <a:normAutofit fontScale="90000"/>
          </a:bodyPr>
          <a:lstStyle/>
          <a:p>
            <a:pPr eaLnBrk="1" hangingPunct="1"/>
            <a:r>
              <a:rPr lang="ru-RU" altLang="ru-RU" sz="4000" smtClean="0"/>
              <a:t>Зеркальный  зал Версаля длиной 73 метра, шириной 10 метров</a:t>
            </a:r>
          </a:p>
        </p:txBody>
      </p:sp>
      <p:pic>
        <p:nvPicPr>
          <p:cNvPr id="2048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6013" y="2060575"/>
            <a:ext cx="680085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5091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Вид</Template>
  <TotalTime>366</TotalTime>
  <Words>1515</Words>
  <Application>Microsoft Office PowerPoint</Application>
  <PresentationFormat>Экран (4:3)</PresentationFormat>
  <Paragraphs>104</Paragraphs>
  <Slides>41</Slides>
  <Notes>13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41</vt:i4>
      </vt:variant>
    </vt:vector>
  </HeadingPairs>
  <TitlesOfParts>
    <vt:vector size="50" baseType="lpstr">
      <vt:lpstr>Microsoft YaHei</vt:lpstr>
      <vt:lpstr>Arial</vt:lpstr>
      <vt:lpstr>Arial Black</vt:lpstr>
      <vt:lpstr>Calibri</vt:lpstr>
      <vt:lpstr>Century Schoolbook</vt:lpstr>
      <vt:lpstr>Times New Roman</vt:lpstr>
      <vt:lpstr>Wingdings</vt:lpstr>
      <vt:lpstr>Wingdings 2</vt:lpstr>
      <vt:lpstr>View</vt:lpstr>
      <vt:lpstr>Презентация PowerPoint</vt:lpstr>
      <vt:lpstr>Презентация PowerPoint</vt:lpstr>
      <vt:lpstr>Презентация PowerPoint</vt:lpstr>
      <vt:lpstr>Общий вид</vt:lpstr>
      <vt:lpstr>Презентация PowerPoint</vt:lpstr>
      <vt:lpstr>Презентация PowerPoint</vt:lpstr>
      <vt:lpstr>Презентация PowerPoint</vt:lpstr>
      <vt:lpstr>Лабиринт в садах версаля</vt:lpstr>
      <vt:lpstr>Зеркальный  зал Версаля длиной 73 метра, шириной 10 метров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Классицизм в музыке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Нина Гудзишевсеая</dc:creator>
  <cp:lastModifiedBy>Виктория Сергевна</cp:lastModifiedBy>
  <cp:revision>40</cp:revision>
  <dcterms:created xsi:type="dcterms:W3CDTF">2018-01-14T00:52:10Z</dcterms:created>
  <dcterms:modified xsi:type="dcterms:W3CDTF">2024-11-02T17:39:41Z</dcterms:modified>
</cp:coreProperties>
</file>