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81" r:id="rId2"/>
    <p:sldId id="583" r:id="rId3"/>
    <p:sldId id="580" r:id="rId4"/>
    <p:sldId id="582" r:id="rId5"/>
    <p:sldId id="383" r:id="rId6"/>
    <p:sldId id="584" r:id="rId7"/>
    <p:sldId id="357" r:id="rId8"/>
    <p:sldId id="358" r:id="rId9"/>
    <p:sldId id="395" r:id="rId10"/>
    <p:sldId id="359" r:id="rId11"/>
    <p:sldId id="360" r:id="rId12"/>
    <p:sldId id="361" r:id="rId13"/>
    <p:sldId id="396" r:id="rId14"/>
    <p:sldId id="362" r:id="rId15"/>
    <p:sldId id="386" r:id="rId16"/>
    <p:sldId id="363" r:id="rId17"/>
    <p:sldId id="382" r:id="rId18"/>
    <p:sldId id="364" r:id="rId19"/>
    <p:sldId id="406" r:id="rId20"/>
    <p:sldId id="365" r:id="rId21"/>
    <p:sldId id="385" r:id="rId22"/>
    <p:sldId id="366" r:id="rId23"/>
    <p:sldId id="367" r:id="rId24"/>
    <p:sldId id="368" r:id="rId25"/>
    <p:sldId id="387" r:id="rId26"/>
    <p:sldId id="388" r:id="rId27"/>
    <p:sldId id="389" r:id="rId28"/>
    <p:sldId id="390" r:id="rId29"/>
    <p:sldId id="391" r:id="rId30"/>
    <p:sldId id="392" r:id="rId31"/>
    <p:sldId id="393" r:id="rId32"/>
    <p:sldId id="394" r:id="rId33"/>
    <p:sldId id="369" r:id="rId34"/>
    <p:sldId id="370" r:id="rId35"/>
    <p:sldId id="399" r:id="rId36"/>
    <p:sldId id="384" r:id="rId37"/>
    <p:sldId id="371" r:id="rId38"/>
    <p:sldId id="372" r:id="rId39"/>
    <p:sldId id="397" r:id="rId40"/>
    <p:sldId id="377" r:id="rId41"/>
    <p:sldId id="398" r:id="rId42"/>
    <p:sldId id="378" r:id="rId43"/>
    <p:sldId id="379" r:id="rId44"/>
    <p:sldId id="373" r:id="rId45"/>
    <p:sldId id="381" r:id="rId46"/>
    <p:sldId id="380" r:id="rId47"/>
    <p:sldId id="374" r:id="rId48"/>
    <p:sldId id="375" r:id="rId49"/>
    <p:sldId id="376" r:id="rId50"/>
    <p:sldId id="400" r:id="rId51"/>
    <p:sldId id="401" r:id="rId52"/>
    <p:sldId id="404" r:id="rId53"/>
    <p:sldId id="403" r:id="rId54"/>
    <p:sldId id="402" r:id="rId55"/>
    <p:sldId id="422" r:id="rId56"/>
    <p:sldId id="423" r:id="rId57"/>
    <p:sldId id="407" r:id="rId58"/>
    <p:sldId id="408" r:id="rId59"/>
    <p:sldId id="410" r:id="rId60"/>
    <p:sldId id="411" r:id="rId61"/>
    <p:sldId id="416" r:id="rId62"/>
    <p:sldId id="443" r:id="rId63"/>
    <p:sldId id="417" r:id="rId64"/>
    <p:sldId id="445" r:id="rId65"/>
    <p:sldId id="444" r:id="rId66"/>
    <p:sldId id="447" r:id="rId67"/>
    <p:sldId id="448" r:id="rId68"/>
    <p:sldId id="446" r:id="rId69"/>
    <p:sldId id="449" r:id="rId70"/>
    <p:sldId id="415" r:id="rId71"/>
    <p:sldId id="412" r:id="rId72"/>
    <p:sldId id="414" r:id="rId73"/>
    <p:sldId id="413" r:id="rId74"/>
    <p:sldId id="418" r:id="rId75"/>
    <p:sldId id="424" r:id="rId76"/>
    <p:sldId id="419" r:id="rId77"/>
    <p:sldId id="420" r:id="rId78"/>
    <p:sldId id="421" r:id="rId79"/>
    <p:sldId id="439" r:id="rId80"/>
    <p:sldId id="442" r:id="rId81"/>
    <p:sldId id="425" r:id="rId82"/>
    <p:sldId id="426" r:id="rId83"/>
    <p:sldId id="427" r:id="rId84"/>
    <p:sldId id="428" r:id="rId85"/>
    <p:sldId id="429" r:id="rId86"/>
    <p:sldId id="430" r:id="rId87"/>
    <p:sldId id="431" r:id="rId88"/>
    <p:sldId id="433" r:id="rId89"/>
    <p:sldId id="432" r:id="rId90"/>
    <p:sldId id="434" r:id="rId91"/>
    <p:sldId id="435" r:id="rId92"/>
    <p:sldId id="436" r:id="rId93"/>
    <p:sldId id="437" r:id="rId94"/>
    <p:sldId id="438" r:id="rId95"/>
    <p:sldId id="450" r:id="rId96"/>
    <p:sldId id="451" r:id="rId97"/>
    <p:sldId id="452" r:id="rId98"/>
    <p:sldId id="453" r:id="rId99"/>
    <p:sldId id="454" r:id="rId100"/>
    <p:sldId id="455" r:id="rId101"/>
    <p:sldId id="456" r:id="rId102"/>
    <p:sldId id="457" r:id="rId103"/>
    <p:sldId id="458" r:id="rId104"/>
    <p:sldId id="459" r:id="rId105"/>
    <p:sldId id="460" r:id="rId106"/>
    <p:sldId id="461" r:id="rId107"/>
    <p:sldId id="462" r:id="rId108"/>
    <p:sldId id="463" r:id="rId109"/>
    <p:sldId id="464" r:id="rId110"/>
    <p:sldId id="465" r:id="rId111"/>
    <p:sldId id="466" r:id="rId112"/>
    <p:sldId id="467" r:id="rId113"/>
    <p:sldId id="468" r:id="rId114"/>
    <p:sldId id="469" r:id="rId115"/>
    <p:sldId id="470" r:id="rId116"/>
    <p:sldId id="471" r:id="rId117"/>
    <p:sldId id="472" r:id="rId118"/>
    <p:sldId id="473" r:id="rId119"/>
    <p:sldId id="474" r:id="rId120"/>
    <p:sldId id="475" r:id="rId121"/>
    <p:sldId id="476" r:id="rId122"/>
    <p:sldId id="477" r:id="rId123"/>
    <p:sldId id="478" r:id="rId124"/>
    <p:sldId id="479" r:id="rId125"/>
    <p:sldId id="480" r:id="rId126"/>
    <p:sldId id="481" r:id="rId127"/>
    <p:sldId id="482" r:id="rId128"/>
    <p:sldId id="483" r:id="rId129"/>
    <p:sldId id="484" r:id="rId130"/>
    <p:sldId id="485" r:id="rId131"/>
    <p:sldId id="486" r:id="rId132"/>
    <p:sldId id="487" r:id="rId133"/>
    <p:sldId id="488" r:id="rId134"/>
    <p:sldId id="489" r:id="rId135"/>
    <p:sldId id="490" r:id="rId136"/>
    <p:sldId id="491" r:id="rId137"/>
    <p:sldId id="492" r:id="rId138"/>
    <p:sldId id="493" r:id="rId139"/>
    <p:sldId id="494" r:id="rId140"/>
    <p:sldId id="495" r:id="rId141"/>
    <p:sldId id="496" r:id="rId142"/>
    <p:sldId id="497" r:id="rId143"/>
    <p:sldId id="498" r:id="rId144"/>
    <p:sldId id="499" r:id="rId145"/>
    <p:sldId id="500" r:id="rId146"/>
    <p:sldId id="501" r:id="rId147"/>
    <p:sldId id="502" r:id="rId148"/>
    <p:sldId id="503" r:id="rId149"/>
    <p:sldId id="504" r:id="rId150"/>
    <p:sldId id="505" r:id="rId151"/>
    <p:sldId id="506" r:id="rId152"/>
    <p:sldId id="507" r:id="rId153"/>
    <p:sldId id="514" r:id="rId154"/>
    <p:sldId id="515" r:id="rId155"/>
    <p:sldId id="516" r:id="rId156"/>
    <p:sldId id="517" r:id="rId157"/>
    <p:sldId id="518" r:id="rId158"/>
    <p:sldId id="519" r:id="rId159"/>
    <p:sldId id="520" r:id="rId160"/>
    <p:sldId id="521" r:id="rId161"/>
    <p:sldId id="522" r:id="rId162"/>
    <p:sldId id="523" r:id="rId163"/>
    <p:sldId id="524" r:id="rId164"/>
    <p:sldId id="525" r:id="rId165"/>
    <p:sldId id="526" r:id="rId166"/>
    <p:sldId id="527" r:id="rId167"/>
    <p:sldId id="528" r:id="rId168"/>
    <p:sldId id="529" r:id="rId169"/>
    <p:sldId id="530" r:id="rId170"/>
    <p:sldId id="531" r:id="rId171"/>
    <p:sldId id="532" r:id="rId172"/>
    <p:sldId id="533" r:id="rId173"/>
    <p:sldId id="534" r:id="rId174"/>
    <p:sldId id="535" r:id="rId175"/>
    <p:sldId id="536" r:id="rId176"/>
    <p:sldId id="537" r:id="rId177"/>
    <p:sldId id="538" r:id="rId178"/>
    <p:sldId id="539" r:id="rId179"/>
    <p:sldId id="540" r:id="rId180"/>
    <p:sldId id="541" r:id="rId181"/>
    <p:sldId id="542" r:id="rId182"/>
    <p:sldId id="543" r:id="rId183"/>
    <p:sldId id="544" r:id="rId184"/>
    <p:sldId id="545" r:id="rId185"/>
    <p:sldId id="546" r:id="rId186"/>
    <p:sldId id="547" r:id="rId187"/>
    <p:sldId id="548" r:id="rId188"/>
    <p:sldId id="549" r:id="rId189"/>
    <p:sldId id="550" r:id="rId190"/>
    <p:sldId id="551" r:id="rId191"/>
    <p:sldId id="552" r:id="rId192"/>
    <p:sldId id="553" r:id="rId193"/>
    <p:sldId id="554" r:id="rId194"/>
    <p:sldId id="555" r:id="rId195"/>
    <p:sldId id="556" r:id="rId196"/>
    <p:sldId id="557" r:id="rId197"/>
    <p:sldId id="558" r:id="rId198"/>
    <p:sldId id="559" r:id="rId199"/>
    <p:sldId id="560" r:id="rId200"/>
    <p:sldId id="561" r:id="rId201"/>
    <p:sldId id="562" r:id="rId202"/>
    <p:sldId id="563" r:id="rId203"/>
    <p:sldId id="564" r:id="rId204"/>
    <p:sldId id="565" r:id="rId205"/>
    <p:sldId id="566" r:id="rId206"/>
    <p:sldId id="567" r:id="rId207"/>
    <p:sldId id="568" r:id="rId208"/>
    <p:sldId id="569" r:id="rId209"/>
    <p:sldId id="570" r:id="rId210"/>
    <p:sldId id="571" r:id="rId211"/>
    <p:sldId id="572" r:id="rId212"/>
    <p:sldId id="573" r:id="rId213"/>
    <p:sldId id="574" r:id="rId214"/>
    <p:sldId id="575" r:id="rId215"/>
    <p:sldId id="576" r:id="rId216"/>
    <p:sldId id="577" r:id="rId217"/>
    <p:sldId id="578" r:id="rId21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9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presProps" Target="pres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4392F-31BD-4666-A5EA-348670E2A7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9088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7759E-5DEB-4A42-A0B7-281FBD3453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223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31F82-AB77-4038-BB12-7ECE12508F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778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7E1FA-01EA-4BA0-958E-26777E040A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6972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7801E-C99A-4850-BAA6-F67EDBD8FD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009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2731A-CF15-4D40-95D7-4E8F04C736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069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FAED-DD0E-4EDB-B463-067A4D692D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7301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2E408-B8A1-4421-9018-98FBEBCBFF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2609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09DFC-7FDB-4477-A8D8-E212A1498E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4135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5B6DC-C1B5-4274-8364-7423C0DFEA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339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118CC-6BF7-4DF8-B379-418DEFB050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5317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337F2F9-C2CC-4D06-A5F2-8C4C3D17CD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288" y="620713"/>
            <a:ext cx="8424862" cy="1654175"/>
          </a:xfrm>
        </p:spPr>
        <p:txBody>
          <a:bodyPr/>
          <a:lstStyle/>
          <a:p>
            <a:r>
              <a:rPr lang="ru-RU" altLang="ru-RU" sz="8800" smtClean="0">
                <a:solidFill>
                  <a:schemeClr val="bg1"/>
                </a:solidFill>
              </a:rPr>
              <a:t>Художники </a:t>
            </a:r>
          </a:p>
          <a:p>
            <a:r>
              <a:rPr lang="ru-RU" altLang="ru-RU" sz="8000" smtClean="0">
                <a:solidFill>
                  <a:schemeClr val="bg1"/>
                </a:solidFill>
              </a:rPr>
              <a:t>Возрождения, барокко, рококо и классицизма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T020_2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1979613" y="5805488"/>
            <a:ext cx="52768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>
                <a:solidFill>
                  <a:schemeClr val="bg1"/>
                </a:solidFill>
              </a:rPr>
              <a:t>Смерть Дидоны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137525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4572000" y="6092825"/>
            <a:ext cx="39385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accent1"/>
                </a:solidFill>
              </a:rPr>
              <a:t>Крестьянская ссора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8135938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4356100" y="6165850"/>
            <a:ext cx="4308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accent1"/>
                </a:solidFill>
              </a:rPr>
              <a:t>Хирургическая операция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B026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8064500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4356100" y="5949950"/>
            <a:ext cx="42291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Сцена в кабачке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B026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6516688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6530975" y="5445125"/>
            <a:ext cx="2613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Осязание 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2764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29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Антонис </a:t>
            </a:r>
            <a:r>
              <a:rPr lang="ru-RU" altLang="ru-RU" sz="129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ван</a:t>
            </a:r>
            <a:r>
              <a:rPr lang="ru-RU" altLang="ru-RU" sz="129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Дейк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203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451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5940425" y="5516563"/>
            <a:ext cx="3005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Автопортрет 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32588" cy="663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6661150" y="4508500"/>
            <a:ext cx="2505075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Купидон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Психея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V007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5421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5651500" y="4797425"/>
            <a:ext cx="308451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Семейный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портрет 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V007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5106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5291138" y="5075238"/>
            <a:ext cx="3929062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accent1"/>
                </a:solidFill>
              </a:rPr>
              <a:t>Генриетта – Мария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accent1"/>
                </a:solidFill>
              </a:rPr>
              <a:t>Французская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accent1"/>
                </a:solidFill>
              </a:rPr>
              <a:t>и ее шут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V007_4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6059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6227763" y="4221163"/>
            <a:ext cx="2660650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Портрет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Адриана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Стевенса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T020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1763713" y="4937125"/>
            <a:ext cx="578326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Аполлон представляет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Беатрису Бургундскую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Фридриху Барбароссе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V007_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434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5651500" y="3860800"/>
            <a:ext cx="2979738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Портрет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неизвестной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дамы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с дочерью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2764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17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Якоб </a:t>
            </a:r>
            <a:r>
              <a:rPr lang="ru-RU" altLang="ru-RU" sz="117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Йорданс</a:t>
            </a:r>
            <a:endParaRPr lang="ru-RU" altLang="ru-RU" sz="11700" dirty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9295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6986588" y="5508625"/>
            <a:ext cx="21780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accent1"/>
                </a:solidFill>
              </a:rPr>
              <a:t>Семья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accent1"/>
                </a:solidFill>
              </a:rPr>
              <a:t>художника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J003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5268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5940425" y="4724400"/>
            <a:ext cx="2836863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>
                <a:solidFill>
                  <a:schemeClr val="accent1"/>
                </a:solidFill>
              </a:rPr>
              <a:t>Пан 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>
                <a:solidFill>
                  <a:schemeClr val="accent1"/>
                </a:solidFill>
              </a:rPr>
              <a:t>Сиринга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532813" cy="630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5795963" y="6156325"/>
            <a:ext cx="30861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Король пьет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J003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8101013" cy="589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4643438" y="5805488"/>
            <a:ext cx="4065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Бобовый король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J003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5729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6084888" y="5157788"/>
            <a:ext cx="28225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Четыре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евангелиста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J003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561262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2051050" y="5949950"/>
            <a:ext cx="6588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Одиссея в пещере Полифема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3495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29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Ян Стен 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S027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39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5867400" y="5157788"/>
            <a:ext cx="30051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Автопортрет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с лютней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T020_4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3792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922713" y="5300663"/>
            <a:ext cx="53371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bg1"/>
                </a:solidFill>
              </a:rPr>
              <a:t>«Американский континент»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bg1"/>
                </a:solidFill>
              </a:rPr>
              <a:t>фрагмент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3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536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6084888" y="5589588"/>
            <a:ext cx="28067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accent1"/>
                </a:solidFill>
              </a:rPr>
              <a:t>Пьяница 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3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7235825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5651500" y="5949950"/>
            <a:ext cx="25368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Риторики 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S027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5927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6011863" y="4581525"/>
            <a:ext cx="29749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Сад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постоялого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двора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S027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3503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5435600" y="4941888"/>
            <a:ext cx="305593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accent1"/>
                </a:solidFill>
              </a:rPr>
              <a:t>Утренний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accent1"/>
                </a:solidFill>
              </a:rPr>
              <a:t>туалет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S027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481013"/>
            <a:ext cx="7129462" cy="63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179388" y="260350"/>
            <a:ext cx="33893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Празднование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крестин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2764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29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Жорж де ла Тур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5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7704138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323850" y="5870575"/>
            <a:ext cx="46243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Новорожденный 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5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5611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L004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69850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3492500" y="5949950"/>
            <a:ext cx="4776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Поклонение пастухов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5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477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5651500" y="5013325"/>
            <a:ext cx="30575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Кающаяся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Магдалина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3443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4195763" y="5272088"/>
            <a:ext cx="45688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bg1"/>
                </a:solidFill>
              </a:rPr>
              <a:t>Алтарный образ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bg1"/>
                </a:solidFill>
              </a:rPr>
              <a:t>«Поклонение волхвов»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503"/>
          <p:cNvPicPr>
            <a:picLocks noChangeAspect="1" noChangeArrowheads="1"/>
          </p:cNvPicPr>
          <p:nvPr/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516562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503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4921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5738813" y="4532313"/>
            <a:ext cx="3057525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Кающаяся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Мария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Магдалина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5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5646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6011863" y="4941888"/>
            <a:ext cx="2935287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accent1"/>
                </a:solidFill>
              </a:rPr>
              <a:t>Фрагмент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accent1"/>
                </a:solidFill>
              </a:rPr>
              <a:t>с масляным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accent1"/>
                </a:solidFill>
              </a:rPr>
              <a:t>светильником 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L004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569325" cy="61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3995738" y="5949950"/>
            <a:ext cx="48418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Карточный шулер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L004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439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5284788" y="5395913"/>
            <a:ext cx="34956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Шарманщик 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1-01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4918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5435600" y="4005263"/>
            <a:ext cx="3325813" cy="22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Караваджо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«Мадонна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со змеей»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1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0" r="7709" b="10677"/>
          <a:stretch>
            <a:fillRect/>
          </a:stretch>
        </p:blipFill>
        <p:spPr bwMode="auto">
          <a:xfrm>
            <a:off x="1331913" y="0"/>
            <a:ext cx="669766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1042988" y="5373688"/>
            <a:ext cx="71516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Джакомо делла Порта.</a:t>
            </a:r>
            <a:br>
              <a:rPr lang="ru-RU" altLang="ru-RU" sz="3600">
                <a:solidFill>
                  <a:schemeClr val="bg1"/>
                </a:solidFill>
              </a:rPr>
            </a:br>
            <a:r>
              <a:rPr lang="ru-RU" altLang="ru-RU" sz="3600">
                <a:solidFill>
                  <a:schemeClr val="bg1"/>
                </a:solidFill>
              </a:rPr>
              <a:t>Фасад церкви Иль Джезу в Риме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70827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10600" smtClean="0">
                <a:solidFill>
                  <a:schemeClr val="bg1"/>
                </a:solidFill>
              </a:rPr>
              <a:t>Алонсо Кано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1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4833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5343525" y="4365625"/>
            <a:ext cx="38004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bg1"/>
                </a:solidFill>
              </a:rPr>
              <a:t>Св. Бернар Клервоский (1090-1153) – выдающийся теолог-мистик, аббат монастыря в Клерво.</a:t>
            </a:r>
          </a:p>
        </p:txBody>
      </p:sp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5364163" y="549275"/>
            <a:ext cx="37369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«Видение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Св. Бернара»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K008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5291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6372225" y="5589588"/>
            <a:ext cx="2314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Мадонна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1336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11700" smtClean="0">
                <a:solidFill>
                  <a:schemeClr val="bg1"/>
                </a:solidFill>
              </a:rPr>
              <a:t>Жан Оноре </a:t>
            </a:r>
            <a:br>
              <a:rPr lang="ru-RU" altLang="ru-RU" sz="11700" smtClean="0">
                <a:solidFill>
                  <a:schemeClr val="bg1"/>
                </a:solidFill>
              </a:rPr>
            </a:br>
            <a:r>
              <a:rPr lang="ru-RU" altLang="ru-RU" sz="11700" smtClean="0">
                <a:solidFill>
                  <a:schemeClr val="bg1"/>
                </a:solidFill>
              </a:rPr>
              <a:t>Фрагонар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K008_2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5853113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6156325" y="4941888"/>
            <a:ext cx="27876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Видение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Св. Антония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5654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9600" smtClean="0">
                <a:solidFill>
                  <a:schemeClr val="bg1"/>
                </a:solidFill>
              </a:rPr>
              <a:t>Джанлоренцо Бернини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B014_3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5322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5580063" y="5445125"/>
            <a:ext cx="33210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Автопортрет 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B014_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3902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5219700" y="5157788"/>
            <a:ext cx="26908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Кафедра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Св. Петра 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1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1763713" y="5661025"/>
            <a:ext cx="70421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chemeClr val="bg1"/>
                </a:solidFill>
              </a:rPr>
              <a:t>Джанлоренцо Бернини.</a:t>
            </a:r>
            <a:br>
              <a:rPr lang="ru-RU" altLang="ru-RU" sz="2800">
                <a:solidFill>
                  <a:schemeClr val="bg1"/>
                </a:solidFill>
              </a:rPr>
            </a:br>
            <a:r>
              <a:rPr lang="ru-RU" altLang="ru-RU" sz="2800">
                <a:solidFill>
                  <a:schemeClr val="bg1"/>
                </a:solidFill>
              </a:rPr>
              <a:t>Колоннада собора св. Петра в Риме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1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5580063" y="3500438"/>
            <a:ext cx="343058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bg1"/>
                </a:solidFill>
              </a:rPr>
              <a:t>Джанлоренцо Бернини.</a:t>
            </a:r>
            <a:br>
              <a:rPr lang="ru-RU" altLang="ru-RU">
                <a:solidFill>
                  <a:schemeClr val="bg1"/>
                </a:solidFill>
              </a:rPr>
            </a:br>
            <a:r>
              <a:rPr lang="ru-RU" altLang="ru-RU">
                <a:solidFill>
                  <a:schemeClr val="bg1"/>
                </a:solidFill>
              </a:rPr>
              <a:t>Фонтан «Тритон», площадь Барберини </a:t>
            </a:r>
          </a:p>
        </p:txBody>
      </p:sp>
      <p:pic>
        <p:nvPicPr>
          <p:cNvPr id="150531" name="Picture 3" descr="1-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056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1-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056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/>
          <p:cNvSpPr txBox="1">
            <a:spLocks noChangeArrowheads="1"/>
          </p:cNvSpPr>
          <p:nvPr/>
        </p:nvSpPr>
        <p:spPr bwMode="auto">
          <a:xfrm>
            <a:off x="684213" y="5445125"/>
            <a:ext cx="81597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Джанлоренцо Бернини.</a:t>
            </a:r>
            <a:br>
              <a:rPr lang="ru-RU" altLang="ru-RU" sz="3600">
                <a:solidFill>
                  <a:schemeClr val="bg1"/>
                </a:solidFill>
              </a:rPr>
            </a:br>
            <a:r>
              <a:rPr lang="ru-RU" altLang="ru-RU" sz="3600">
                <a:solidFill>
                  <a:schemeClr val="bg1"/>
                </a:solidFill>
              </a:rPr>
              <a:t>фонтан «Барка», площадь Испании</a:t>
            </a:r>
          </a:p>
        </p:txBody>
      </p:sp>
      <p:pic>
        <p:nvPicPr>
          <p:cNvPr id="152579" name="Picture 3" descr="1-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388350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1-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106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5178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5219700" y="5589588"/>
            <a:ext cx="363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Автопортрет 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2"/>
          <p:cNvSpPr txBox="1">
            <a:spLocks noChangeArrowheads="1"/>
          </p:cNvSpPr>
          <p:nvPr/>
        </p:nvSpPr>
        <p:spPr bwMode="auto">
          <a:xfrm>
            <a:off x="107950" y="5589588"/>
            <a:ext cx="88566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bg1"/>
                </a:solidFill>
              </a:rPr>
              <a:t>Джанлоренцо Бернини.</a:t>
            </a:r>
            <a:br>
              <a:rPr lang="ru-RU" altLang="ru-RU">
                <a:solidFill>
                  <a:schemeClr val="bg1"/>
                </a:solidFill>
              </a:rPr>
            </a:br>
            <a:r>
              <a:rPr lang="ru-RU" altLang="ru-RU">
                <a:solidFill>
                  <a:schemeClr val="bg1"/>
                </a:solidFill>
              </a:rPr>
              <a:t>Церковь Сант Андреа аль Квиринале в Риме</a:t>
            </a:r>
          </a:p>
        </p:txBody>
      </p:sp>
      <p:pic>
        <p:nvPicPr>
          <p:cNvPr id="154627" name="Picture 3" descr="1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1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153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1-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4583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5148263" y="4868863"/>
            <a:ext cx="361315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bg1"/>
                </a:solidFill>
              </a:rPr>
              <a:t>Джанлоренцо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bg1"/>
                </a:solidFill>
              </a:rPr>
              <a:t>Бернини.</a:t>
            </a:r>
            <a:br>
              <a:rPr lang="ru-RU" altLang="ru-RU">
                <a:solidFill>
                  <a:schemeClr val="bg1"/>
                </a:solidFill>
              </a:rPr>
            </a:br>
            <a:r>
              <a:rPr lang="ru-RU" altLang="ru-RU">
                <a:solidFill>
                  <a:schemeClr val="bg1"/>
                </a:solidFill>
              </a:rPr>
              <a:t>Экстаз св. Терезы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5654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8800" smtClean="0">
                <a:solidFill>
                  <a:schemeClr val="bg1"/>
                </a:solidFill>
              </a:rPr>
              <a:t>Бартоломео </a:t>
            </a:r>
            <a:br>
              <a:rPr lang="ru-RU" altLang="ru-RU" sz="8800" smtClean="0">
                <a:solidFill>
                  <a:schemeClr val="bg1"/>
                </a:solidFill>
              </a:rPr>
            </a:br>
            <a:r>
              <a:rPr lang="ru-RU" altLang="ru-RU" sz="8800" smtClean="0">
                <a:solidFill>
                  <a:schemeClr val="bg1"/>
                </a:solidFill>
              </a:rPr>
              <a:t>Эстебан </a:t>
            </a:r>
            <a:br>
              <a:rPr lang="ru-RU" altLang="ru-RU" sz="8800" smtClean="0">
                <a:solidFill>
                  <a:schemeClr val="bg1"/>
                </a:solidFill>
              </a:rPr>
            </a:br>
            <a:r>
              <a:rPr lang="ru-RU" altLang="ru-RU" sz="8800" smtClean="0">
                <a:solidFill>
                  <a:schemeClr val="bg1"/>
                </a:solidFill>
              </a:rPr>
              <a:t>Мурильо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5435600" y="5013325"/>
            <a:ext cx="320833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Непорочное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зачатие</a:t>
            </a:r>
          </a:p>
        </p:txBody>
      </p:sp>
      <p:pic>
        <p:nvPicPr>
          <p:cNvPr id="158723" name="Picture 3" descr="1-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4627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M046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243887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3563938" y="5805488"/>
            <a:ext cx="50990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Ревекка и Елеазар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M046_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7956550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3276600" y="5949950"/>
            <a:ext cx="5210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Отдых на пути в Египет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M046_3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600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5940425" y="5084763"/>
            <a:ext cx="2978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Мадонна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с младенцем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M046_4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6265862" cy="597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4140200" y="5876925"/>
            <a:ext cx="3927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Нищий мальчик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M046_5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80645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2124075" y="6021388"/>
            <a:ext cx="6364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Возвращение блудного сына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5691188" y="4914900"/>
            <a:ext cx="30924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Счастливые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возможности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качелей</a:t>
            </a:r>
          </a:p>
        </p:txBody>
      </p:sp>
      <p:pic>
        <p:nvPicPr>
          <p:cNvPr id="17411" name="Picture 6" descr="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5453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M046_7"/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4867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5724525" y="4365625"/>
            <a:ext cx="2767013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Дети,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едящие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макароны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M046_8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4665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5724525" y="4221163"/>
            <a:ext cx="2728913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Святая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Дева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с четками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4209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11700" smtClean="0">
                <a:solidFill>
                  <a:schemeClr val="bg1"/>
                </a:solidFill>
              </a:rPr>
              <a:t>Гверчино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72009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539750" y="6021388"/>
            <a:ext cx="83915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</a:rPr>
              <a:t>Гверчино. Аллегория живописи и скульптуры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2"/>
          <p:cNvSpPr txBox="1">
            <a:spLocks noChangeArrowheads="1"/>
          </p:cNvSpPr>
          <p:nvPr/>
        </p:nvSpPr>
        <p:spPr bwMode="auto">
          <a:xfrm>
            <a:off x="179388" y="5876925"/>
            <a:ext cx="874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Гверчино.  Возвращение блудного сына</a:t>
            </a:r>
          </a:p>
        </p:txBody>
      </p:sp>
      <p:pic>
        <p:nvPicPr>
          <p:cNvPr id="168963" name="Picture 3" descr="1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80645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4209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8000" smtClean="0">
                <a:solidFill>
                  <a:schemeClr val="bg1"/>
                </a:solidFill>
              </a:rPr>
              <a:t>Орацио Джентилески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2195513" y="5876925"/>
            <a:ext cx="6111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Иосиф и жена Потифара</a:t>
            </a:r>
          </a:p>
        </p:txBody>
      </p:sp>
      <p:pic>
        <p:nvPicPr>
          <p:cNvPr id="171011" name="Picture 3" descr="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4803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D013_1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048375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4284663" y="5805488"/>
            <a:ext cx="3189287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Лютнистка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D013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2484438" y="5734050"/>
            <a:ext cx="63293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Отдых на пути в Египет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4209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8800" smtClean="0">
                <a:solidFill>
                  <a:schemeClr val="bg1"/>
                </a:solidFill>
              </a:rPr>
              <a:t>Караваджо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f01045"/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5435600" y="4149725"/>
            <a:ext cx="32385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chemeClr val="bg1"/>
                </a:solidFill>
              </a:rPr>
              <a:t>Караваджо.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chemeClr val="bg1"/>
                </a:solidFill>
              </a:rPr>
              <a:t>Амур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chemeClr val="bg1"/>
                </a:solidFill>
              </a:rPr>
              <a:t>победитель</a:t>
            </a:r>
          </a:p>
        </p:txBody>
      </p:sp>
      <p:pic>
        <p:nvPicPr>
          <p:cNvPr id="175107" name="Picture 3" descr="1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4913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4483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5651500" y="4437063"/>
            <a:ext cx="27908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Караваджо.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Смерть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Богоматери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64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106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533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5646738" y="5516563"/>
            <a:ext cx="349726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bg1"/>
                </a:solidFill>
              </a:rPr>
              <a:t>Караваджо.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bg1"/>
                </a:solidFill>
              </a:rPr>
              <a:t>Распятие Св. Петра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5665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R013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5681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6092825" y="5373688"/>
            <a:ext cx="30511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Св. Иероним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и ангел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K010_3"/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0"/>
            <a:ext cx="6191250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1042988" y="5876925"/>
            <a:ext cx="71358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Призвание апостола Матфея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2050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10600" smtClean="0">
                <a:solidFill>
                  <a:schemeClr val="bg1"/>
                </a:solidFill>
              </a:rPr>
              <a:t>Гвидо Рени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109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056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5508625" y="5084763"/>
            <a:ext cx="33210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Гвидо Рени.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Автопортрет 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8135938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26988" y="5876925"/>
            <a:ext cx="91170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Гвидо Рени. Аталанта и Гиппомен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F018_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5724525" y="6021388"/>
            <a:ext cx="3130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Вдохновение 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4506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33338"/>
            <a:ext cx="45466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5637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R013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4981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5364163" y="5876925"/>
            <a:ext cx="356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Несс и Деянира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1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695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Text Box 3"/>
          <p:cNvSpPr txBox="1">
            <a:spLocks noChangeArrowheads="1"/>
          </p:cNvSpPr>
          <p:nvPr/>
        </p:nvSpPr>
        <p:spPr bwMode="auto">
          <a:xfrm>
            <a:off x="4932363" y="5157788"/>
            <a:ext cx="39846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Гвидо Рени.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Крещение Христа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03S0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5465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5638800" y="5029200"/>
            <a:ext cx="33178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Иоанн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Креститель 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r01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5795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6384925" y="5294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6172200" y="4724400"/>
            <a:ext cx="277812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accent1"/>
                </a:solidFill>
              </a:rPr>
              <a:t>Иосиф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accent1"/>
                </a:solidFill>
              </a:rPr>
              <a:t>с младенцем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accent1"/>
                </a:solidFill>
              </a:rPr>
              <a:t>на руках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4209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8000" smtClean="0">
                <a:solidFill>
                  <a:schemeClr val="bg1"/>
                </a:solidFill>
              </a:rPr>
              <a:t>Сальватор Роза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5470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5651500" y="5516563"/>
            <a:ext cx="32496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bg1"/>
                </a:solidFill>
              </a:rPr>
              <a:t>Сальватор Роза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bg1"/>
                </a:solidFill>
              </a:rPr>
              <a:t>Автопортрет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4837113" y="5229225"/>
            <a:ext cx="43068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Сальватор Роза.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Диоген и плошка</a:t>
            </a:r>
          </a:p>
        </p:txBody>
      </p:sp>
      <p:pic>
        <p:nvPicPr>
          <p:cNvPr id="194563" name="Picture 3" descr="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637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603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383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6051550" y="4459288"/>
            <a:ext cx="2497138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Портрет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Дени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Дидро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R024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7489825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468313" y="5876925"/>
            <a:ext cx="81073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Лесной пейзаж с тремя философами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R024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4065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4767263" y="5243513"/>
            <a:ext cx="40116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Сальватор Роза.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Сновидение Энея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472px-Lotto-lorenzo-self-portrait-31862-p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3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9187" name="Text Box 3"/>
          <p:cNvSpPr txBox="1">
            <a:spLocks noChangeArrowheads="1"/>
          </p:cNvSpPr>
          <p:nvPr/>
        </p:nvSpPr>
        <p:spPr bwMode="auto">
          <a:xfrm>
            <a:off x="5508625" y="1700213"/>
            <a:ext cx="34480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altLang="ru-RU" sz="600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Лоренцо </a:t>
            </a:r>
          </a:p>
          <a:p>
            <a:pPr algn="ctr" eaLnBrk="1" hangingPunct="1">
              <a:defRPr/>
            </a:pPr>
            <a:r>
              <a:rPr lang="ru-RU" altLang="ru-RU" sz="600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Лотто </a:t>
            </a:r>
          </a:p>
        </p:txBody>
      </p:sp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5651500" y="5949950"/>
            <a:ext cx="3005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Автопортрет 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500px-Lorenzo_Lotto_05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571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Text Box 3"/>
          <p:cNvSpPr txBox="1">
            <a:spLocks noChangeArrowheads="1"/>
          </p:cNvSpPr>
          <p:nvPr/>
        </p:nvSpPr>
        <p:spPr bwMode="auto">
          <a:xfrm>
            <a:off x="6156325" y="4941888"/>
            <a:ext cx="249713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Портрет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юноши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Lotto_Lorenzo_The_Portrait_of_a_Young_Man_prints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565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3" name="Text Box 3"/>
          <p:cNvSpPr txBox="1">
            <a:spLocks noChangeArrowheads="1"/>
          </p:cNvSpPr>
          <p:nvPr/>
        </p:nvSpPr>
        <p:spPr bwMode="auto">
          <a:xfrm>
            <a:off x="6084888" y="4221163"/>
            <a:ext cx="2822575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Портрет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молодого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человека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733px-Lorenzo_Lotto_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763270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827088" y="5988050"/>
            <a:ext cx="77851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Господин Марсилио с женой 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123572025796c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42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6732588" y="5300663"/>
            <a:ext cx="22209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Санта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Барбара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03S0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345362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684213" y="5949950"/>
            <a:ext cx="7753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Лукреция (Портрет венецианки)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Portrait%20of%20Laura%20da%20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18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6227763" y="4076700"/>
            <a:ext cx="2709862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accent1"/>
                </a:solidFill>
              </a:rPr>
              <a:t>Портрет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accent1"/>
                </a:solidFill>
              </a:rPr>
              <a:t>Лауры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accent1"/>
                </a:solidFill>
              </a:rPr>
              <a:t>де Пола 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Lotto_Lorenzo_Annunciation_posters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4740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3" name="Text Box 3"/>
          <p:cNvSpPr txBox="1">
            <a:spLocks noChangeArrowheads="1"/>
          </p:cNvSpPr>
          <p:nvPr/>
        </p:nvSpPr>
        <p:spPr bwMode="auto">
          <a:xfrm>
            <a:off x="5076825" y="5516563"/>
            <a:ext cx="38068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Благовещение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3"/>
          <p:cNvSpPr>
            <a:spLocks noChangeArrowheads="1"/>
          </p:cNvSpPr>
          <p:nvPr/>
        </p:nvSpPr>
        <p:spPr bwMode="auto">
          <a:xfrm>
            <a:off x="395288" y="836613"/>
            <a:ext cx="8569325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Char char="-"/>
            </a:pPr>
            <a:r>
              <a:rPr lang="ru-RU" altLang="ru-RU" sz="2800">
                <a:solidFill>
                  <a:schemeClr val="bg1"/>
                </a:solidFill>
              </a:rPr>
              <a:t>эпоха в истории культуры Европы, пришедшая на смену Средним векам и предшествующая Просвещению. </a:t>
            </a:r>
          </a:p>
          <a:p>
            <a:pPr algn="ctr">
              <a:buFontTx/>
              <a:buChar char="-"/>
            </a:pPr>
            <a:r>
              <a:rPr lang="ru-RU" altLang="ru-RU" sz="2800">
                <a:solidFill>
                  <a:schemeClr val="bg1"/>
                </a:solidFill>
              </a:rPr>
              <a:t>Приходится - в Италии - на начало XIV века (повсеместно в Европе - с XV-XVI веков) — последнюю четверть XVI веков и в некоторых случаях - первые десятилетия XVII века.</a:t>
            </a:r>
          </a:p>
          <a:p>
            <a:pPr algn="ctr">
              <a:buFontTx/>
              <a:buChar char="-"/>
            </a:pPr>
            <a:r>
              <a:rPr lang="ru-RU" altLang="ru-RU" sz="2800">
                <a:solidFill>
                  <a:schemeClr val="bg1"/>
                </a:solidFill>
              </a:rPr>
              <a:t> Отличительная черта эпохи Возрождения — светский характер культуры, её гуманизм и антропоцентризм (то есть интерес, в первую очередь, к человеку и его деятельности). </a:t>
            </a:r>
          </a:p>
          <a:p>
            <a:pPr algn="ctr">
              <a:buFontTx/>
              <a:buChar char="-"/>
            </a:pPr>
            <a:r>
              <a:rPr lang="ru-RU" altLang="ru-RU" sz="2800">
                <a:solidFill>
                  <a:schemeClr val="bg1"/>
                </a:solidFill>
              </a:rPr>
              <a:t>Расцветает интерес к античной культуре, происходит её «возрождение».</a:t>
            </a: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1222375" y="119063"/>
            <a:ext cx="7094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000">
                <a:solidFill>
                  <a:schemeClr val="bg1"/>
                </a:solidFill>
              </a:rPr>
              <a:t>Возрождение или Ренессанс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F018_3"/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7993062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4643438" y="5876925"/>
            <a:ext cx="3987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Купальщицы 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Lotto_Lorenzo_Christmas_art_b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5307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7" name="Text Box 3"/>
          <p:cNvSpPr txBox="1">
            <a:spLocks noChangeArrowheads="1"/>
          </p:cNvSpPr>
          <p:nvPr/>
        </p:nvSpPr>
        <p:spPr bwMode="auto">
          <a:xfrm>
            <a:off x="5795963" y="4724400"/>
            <a:ext cx="317658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Рождество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Христово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Lotto_Lorenzo_Christmas_2_poster_b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649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Text Box 3"/>
          <p:cNvSpPr txBox="1">
            <a:spLocks noChangeArrowheads="1"/>
          </p:cNvSpPr>
          <p:nvPr/>
        </p:nvSpPr>
        <p:spPr bwMode="auto">
          <a:xfrm>
            <a:off x="6156325" y="4437063"/>
            <a:ext cx="26320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Рождество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Христово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(2 вариант)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1550u_lot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1045" r="2234" b="12003"/>
          <a:stretch>
            <a:fillRect/>
          </a:stretch>
        </p:blipFill>
        <p:spPr bwMode="auto">
          <a:xfrm>
            <a:off x="468313" y="0"/>
            <a:ext cx="8280400" cy="595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323850" y="5949950"/>
            <a:ext cx="84724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Бегство в Египет со Св. Джустиной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Lotto_Lorenzo_Madonna_with_St_Hieronimus_and_Antony_of_Padova_pictures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6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Text Box 3"/>
          <p:cNvSpPr txBox="1">
            <a:spLocks noChangeArrowheads="1"/>
          </p:cNvSpPr>
          <p:nvPr/>
        </p:nvSpPr>
        <p:spPr bwMode="auto">
          <a:xfrm>
            <a:off x="5651500" y="3573463"/>
            <a:ext cx="32321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Богоматерь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с младенцем,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Иеронимом 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Антонием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Падуанским 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Lotto_Lorenzo_Madonna_with_Saints_Roch_and_Sebastian_poster_b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135937" cy="61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1476375" y="6021388"/>
            <a:ext cx="6607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1"/>
                </a:solidFill>
              </a:rPr>
              <a:t>Святые Рохом с Себастьяном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Lotto_Lorenzo_Madonna_with_Saint_Bishop_and_St_Onufry_prints_b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7620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1042988" y="5949950"/>
            <a:ext cx="73898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Богоматерь со Св. Онуфрием 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1556_lotto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2132" r="2121" b="12184"/>
          <a:stretch>
            <a:fillRect/>
          </a:stretch>
        </p:blipFill>
        <p:spPr bwMode="auto">
          <a:xfrm>
            <a:off x="539750" y="0"/>
            <a:ext cx="8207375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395288" y="5876925"/>
            <a:ext cx="84502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accent1"/>
                </a:solidFill>
              </a:rPr>
              <a:t>Иисус и женщина, взятая в прелюбодеянии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Lotto_Lorenzo_Parting_of_Christ_and_Mary_paintings_b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5614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6084888" y="4365625"/>
            <a:ext cx="28035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Прощание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Христа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с Марией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800px-Lorenzo_Lotto_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675688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9" name="Text Box 3"/>
          <p:cNvSpPr txBox="1">
            <a:spLocks noChangeArrowheads="1"/>
          </p:cNvSpPr>
          <p:nvPr/>
        </p:nvSpPr>
        <p:spPr bwMode="auto">
          <a:xfrm>
            <a:off x="6372225" y="5851525"/>
            <a:ext cx="25368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>
                <a:solidFill>
                  <a:schemeClr val="accent1"/>
                </a:solidFill>
              </a:rPr>
              <a:t>Пьета 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Lotto_Lorenzo_Taking_down_from_the_Cross_poster_b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4313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6084888" y="5013325"/>
            <a:ext cx="2528887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accent1"/>
                </a:solidFill>
              </a:rPr>
              <a:t>Снятие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accent1"/>
                </a:solidFill>
              </a:rPr>
              <a:t>с креста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106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7092950" cy="6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61913" y="6165850"/>
            <a:ext cx="90820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bg1"/>
                </a:solidFill>
              </a:rPr>
              <a:t>Психея показывает своим сестрам подарки Купидона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22788673_1184247522_Lotto_Lorenzo5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t="2754" r="3545" b="5902"/>
          <a:stretch>
            <a:fillRect/>
          </a:stretch>
        </p:blipFill>
        <p:spPr bwMode="auto">
          <a:xfrm>
            <a:off x="395288" y="0"/>
            <a:ext cx="5281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6084888" y="5084763"/>
            <a:ext cx="25495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Купальня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Сусанны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41756125_1238337590_Lorenzo_Lotto_Andr_odoni1_ko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6911975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1116013" y="6034088"/>
            <a:ext cx="68453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accent1"/>
                </a:solidFill>
              </a:rPr>
              <a:t>Портрет Андреа Одони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Lotto_Lorenzo_St_Catherine_of_Siena_and_St_Sigismund_paintings_b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7092950" cy="693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250825" y="5805488"/>
            <a:ext cx="339407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accent1"/>
                </a:solidFill>
              </a:rPr>
              <a:t>Сигизмунд 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Lotto_Lorenzo_The_Portrait_of_a_Youth_with_a_Book_paintings_b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5357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300788" y="4437063"/>
            <a:ext cx="2497137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Портрет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юноши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1"/>
                </a:solidFill>
              </a:rPr>
              <a:t>с книгой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200177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5253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Text Box 3"/>
          <p:cNvSpPr txBox="1">
            <a:spLocks noChangeArrowheads="1"/>
          </p:cNvSpPr>
          <p:nvPr/>
        </p:nvSpPr>
        <p:spPr bwMode="auto">
          <a:xfrm>
            <a:off x="5795963" y="4581525"/>
            <a:ext cx="3021012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>
                <a:solidFill>
                  <a:schemeClr val="accent1"/>
                </a:solidFill>
              </a:rPr>
              <a:t>Портрет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>
                <a:solidFill>
                  <a:schemeClr val="accent1"/>
                </a:solidFill>
              </a:rPr>
              <a:t>старика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0_20470_6b6b4ea8_XL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1"/>
          <a:stretch>
            <a:fillRect/>
          </a:stretch>
        </p:blipFill>
        <p:spPr bwMode="auto">
          <a:xfrm>
            <a:off x="755650" y="0"/>
            <a:ext cx="7620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7" name="Text Box 3"/>
          <p:cNvSpPr txBox="1">
            <a:spLocks noChangeArrowheads="1"/>
          </p:cNvSpPr>
          <p:nvPr/>
        </p:nvSpPr>
        <p:spPr bwMode="auto">
          <a:xfrm>
            <a:off x="395288" y="5734050"/>
            <a:ext cx="5767387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accent1"/>
                </a:solidFill>
              </a:rPr>
              <a:t>Семейный портрет 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20081124_lotto_venus_cup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272337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2771775" y="5876925"/>
            <a:ext cx="53308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accent1"/>
                </a:solidFill>
              </a:rPr>
              <a:t>Венера и Купидон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Lotto_Lorenzo_St_Hieronimus_in_Desert_posters_b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186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Text Box 3"/>
          <p:cNvSpPr txBox="1">
            <a:spLocks noChangeArrowheads="1"/>
          </p:cNvSpPr>
          <p:nvPr/>
        </p:nvSpPr>
        <p:spPr bwMode="auto">
          <a:xfrm>
            <a:off x="5580063" y="4652963"/>
            <a:ext cx="33655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>
                <a:solidFill>
                  <a:schemeClr val="accent1"/>
                </a:solidFill>
              </a:rPr>
              <a:t>Иероним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>
                <a:solidFill>
                  <a:schemeClr val="accent1"/>
                </a:solidFill>
              </a:rPr>
              <a:t>в пустыне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1908175" y="5876925"/>
            <a:ext cx="55467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Поцелуй украдкой </a:t>
            </a:r>
          </a:p>
        </p:txBody>
      </p:sp>
      <p:pic>
        <p:nvPicPr>
          <p:cNvPr id="23555" name="Picture 6" descr="03S03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235825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018_5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7129462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778000" y="5845175"/>
            <a:ext cx="57467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Выигранный поцелуй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F018_6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45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6804025" y="5229225"/>
            <a:ext cx="20335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Урок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музыки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24209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14200" smtClean="0">
                <a:solidFill>
                  <a:schemeClr val="bg1"/>
                </a:solidFill>
              </a:rPr>
              <a:t>Пьетро Лонги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03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5753100" y="5467350"/>
            <a:ext cx="29876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>
                <a:solidFill>
                  <a:schemeClr val="bg1"/>
                </a:solidFill>
              </a:rPr>
              <a:t>Носорог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7848600" cy="625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1908175" y="6096000"/>
            <a:ext cx="5283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Маленький концерт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2050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10600" smtClean="0">
                <a:solidFill>
                  <a:schemeClr val="bg1"/>
                </a:solidFill>
              </a:rPr>
              <a:t>Алессандро Маньяско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82015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15888"/>
            <a:ext cx="8964613" cy="5576887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6600" dirty="0">
                <a:solidFill>
                  <a:schemeClr val="bg1"/>
                </a:solidFill>
              </a:rPr>
              <a:t>Барокко</a:t>
            </a:r>
            <a:r>
              <a:rPr lang="ru-RU" altLang="ru-RU" dirty="0">
                <a:solidFill>
                  <a:schemeClr val="bg1"/>
                </a:solidFill>
              </a:rPr>
              <a:t> 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dirty="0">
                <a:solidFill>
                  <a:schemeClr val="bg1"/>
                </a:solidFill>
              </a:rPr>
              <a:t>искусство (</a:t>
            </a:r>
            <a:r>
              <a:rPr lang="ru-RU" altLang="ru-RU" dirty="0" err="1">
                <a:solidFill>
                  <a:schemeClr val="bg1"/>
                </a:solidFill>
              </a:rPr>
              <a:t>Baroque</a:t>
            </a:r>
            <a:r>
              <a:rPr lang="ru-RU" altLang="ru-RU" dirty="0">
                <a:solidFill>
                  <a:schemeClr val="bg1"/>
                </a:solidFill>
              </a:rPr>
              <a:t> </a:t>
            </a:r>
            <a:r>
              <a:rPr lang="ru-RU" altLang="ru-RU" dirty="0" err="1">
                <a:solidFill>
                  <a:schemeClr val="bg1"/>
                </a:solidFill>
              </a:rPr>
              <a:t>art</a:t>
            </a:r>
            <a:r>
              <a:rPr lang="ru-RU" altLang="ru-RU" dirty="0">
                <a:solidFill>
                  <a:schemeClr val="bg1"/>
                </a:solidFill>
              </a:rPr>
              <a:t>.), стиль европейского искусства и архитектуры 17-18 веков.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dirty="0">
                <a:solidFill>
                  <a:schemeClr val="bg1"/>
                </a:solidFill>
              </a:rPr>
              <a:t>Поначалу он носил оскорбительный оттенок, подразумевая нелепицу, абсурд (восходит к португальскому слову, означающему уродливую жемчужину).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dirty="0">
                <a:solidFill>
                  <a:schemeClr val="bg1"/>
                </a:solidFill>
              </a:rPr>
              <a:t>В настоящее время, в искусствоведческих трудах - стиль, господствовавший в европейском искусстве между маньеризмом  и рококо, то есть приблизительно с 1600 г. до начала 18 века.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368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10600" smtClean="0">
                <a:solidFill>
                  <a:schemeClr val="bg1"/>
                </a:solidFill>
              </a:rPr>
              <a:t>Себастьяно Риччи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565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6019800" y="4384675"/>
            <a:ext cx="2527300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Встреча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Вакха 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Ариадны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3757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4356100" y="4868863"/>
            <a:ext cx="42608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Бракосочетание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Ариадны и Вакха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25654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15600" smtClean="0">
                <a:solidFill>
                  <a:schemeClr val="bg1"/>
                </a:solidFill>
              </a:rPr>
              <a:t>Жак Луи Давид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D002_1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5287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5508625" y="5516563"/>
            <a:ext cx="33210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Автопортрет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5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550545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5980113" y="5638800"/>
            <a:ext cx="30051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Автопортрет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ie03016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5942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6238875" y="4603750"/>
            <a:ext cx="2557463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Портрет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художника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Энгра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D002_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502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5795963" y="4365625"/>
            <a:ext cx="29749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Андромаха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у тела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Гектора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002_3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532813" cy="61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04775" y="6211888"/>
            <a:ext cx="8959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Сабинянки, останавливающие сражение между сабинянами и римлянами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5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4067175" y="5805488"/>
            <a:ext cx="4833938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Смерть Сократа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ru-RU" altLang="ru-RU" sz="8800" smtClean="0">
                <a:solidFill>
                  <a:schemeClr val="bg1"/>
                </a:solidFill>
              </a:rPr>
              <a:t>Рококо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142875" y="1412875"/>
            <a:ext cx="8858250" cy="45259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altLang="ru-RU" sz="3600" smtClean="0">
                <a:solidFill>
                  <a:schemeClr val="bg1"/>
                </a:solidFill>
              </a:rPr>
              <a:t>- стиль в искусстве, возникший во Франции в первой половине 18в. как развитие стиля барокко. Характерными чертами рококо являются изысканность, большая декоративная нагруженность интерьеров и композиций, грациозный орнаментальный ритм, большое внимание к мифологии, личному комфорту. </a:t>
            </a:r>
          </a:p>
          <a:p>
            <a:pPr marL="0" indent="0" algn="ctr">
              <a:buFontTx/>
              <a:buNone/>
            </a:pPr>
            <a:endParaRPr lang="ru-RU" altLang="ru-RU" sz="36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03029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5246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6011863" y="4652963"/>
            <a:ext cx="2840037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«Смерть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Марата»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5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8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827088" y="6034088"/>
            <a:ext cx="7475537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Записка Шарлотты Корде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03028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748712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BE_05f0118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2475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7405688" y="5805488"/>
            <a:ext cx="17383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 «</a:t>
            </a:r>
            <a:r>
              <a:rPr lang="ru-RU" altLang="ru-RU" sz="1800" b="1">
                <a:solidFill>
                  <a:schemeClr val="bg1"/>
                </a:solidFill>
              </a:rPr>
              <a:t>Велисарий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просит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милостыню»</a:t>
            </a:r>
            <a:r>
              <a:rPr lang="ru-RU" altLang="ru-RU" sz="18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D002_5"/>
          <p:cNvPicPr>
            <a:picLocks noChangeAspect="1" noChangeArrowheads="1"/>
          </p:cNvPicPr>
          <p:nvPr/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243887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323850" y="6165850"/>
            <a:ext cx="858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Посвящение Наполеона </a:t>
            </a:r>
            <a:r>
              <a:rPr lang="en-US" altLang="ru-RU" sz="1800">
                <a:solidFill>
                  <a:schemeClr val="bg1"/>
                </a:solidFill>
              </a:rPr>
              <a:t>I</a:t>
            </a:r>
            <a:r>
              <a:rPr lang="ru-RU" altLang="ru-RU" sz="1800">
                <a:solidFill>
                  <a:schemeClr val="bg1"/>
                </a:solidFill>
              </a:rPr>
              <a:t> в императоры и коронация императрицы Жозефины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n03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532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6"/>
          <p:cNvSpPr txBox="1">
            <a:spLocks noChangeArrowheads="1"/>
          </p:cNvSpPr>
          <p:nvPr/>
        </p:nvSpPr>
        <p:spPr bwMode="auto">
          <a:xfrm>
            <a:off x="5930900" y="5053013"/>
            <a:ext cx="266223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Генерал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Бонапарт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n03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583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6011863" y="4652963"/>
            <a:ext cx="2906712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Переход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Наполеона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через Альпы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5654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11700" smtClean="0">
                <a:solidFill>
                  <a:schemeClr val="bg1"/>
                </a:solidFill>
              </a:rPr>
              <a:t>Пьер Поль </a:t>
            </a:r>
            <a:br>
              <a:rPr lang="ru-RU" altLang="ru-RU" sz="11700" smtClean="0">
                <a:solidFill>
                  <a:schemeClr val="bg1"/>
                </a:solidFill>
              </a:rPr>
            </a:br>
            <a:r>
              <a:rPr lang="ru-RU" altLang="ru-RU" sz="11700" smtClean="0">
                <a:solidFill>
                  <a:schemeClr val="bg1"/>
                </a:solidFill>
              </a:rPr>
              <a:t>Прюдон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036_1"/>
          <p:cNvPicPr>
            <a:picLocks noChangeAspect="1" noChangeArrowheads="1"/>
          </p:cNvPicPr>
          <p:nvPr/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5578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6"/>
          <p:cNvSpPr txBox="1">
            <a:spLocks noChangeArrowheads="1"/>
          </p:cNvSpPr>
          <p:nvPr/>
        </p:nvSpPr>
        <p:spPr bwMode="auto">
          <a:xfrm>
            <a:off x="5834063" y="4508500"/>
            <a:ext cx="3309937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Психея,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похищаемая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зефирами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P036_2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02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5580063" y="4581525"/>
            <a:ext cx="32004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Портрет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императрицы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Жозефины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6600" smtClean="0">
                <a:solidFill>
                  <a:schemeClr val="bg1"/>
                </a:solidFill>
              </a:rPr>
              <a:t>КЛАССИЦИЗМ</a:t>
            </a:r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141413"/>
            <a:ext cx="9066213" cy="452596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ru-RU" altLang="ru-RU" sz="2800" smtClean="0">
                <a:solidFill>
                  <a:schemeClr val="bg1"/>
                </a:solidFill>
              </a:rPr>
              <a:t> (от лат. classicus — образцовый), стиль и направление в литературе и искусстве 17 - нач. 19 вв., обратившиеся к </a:t>
            </a:r>
            <a:r>
              <a:rPr lang="ru-RU" altLang="ru-RU" sz="2800" u="sng" smtClean="0">
                <a:solidFill>
                  <a:schemeClr val="bg1"/>
                </a:solidFill>
              </a:rPr>
              <a:t>античному наследию,</a:t>
            </a:r>
            <a:r>
              <a:rPr lang="ru-RU" altLang="ru-RU" sz="2800" smtClean="0">
                <a:solidFill>
                  <a:schemeClr val="bg1"/>
                </a:solidFill>
              </a:rPr>
              <a:t> как к норме и идеальному образцу.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2800" smtClean="0">
                <a:solidFill>
                  <a:schemeClr val="bg1"/>
                </a:solidFill>
              </a:rPr>
              <a:t>Классицизм сложился в 17 в. во Франции.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2800" smtClean="0">
                <a:solidFill>
                  <a:schemeClr val="bg1"/>
                </a:solidFill>
              </a:rPr>
              <a:t>В 18 в. классицизм был </a:t>
            </a:r>
            <a:r>
              <a:rPr lang="ru-RU" altLang="ru-RU" sz="2800" u="sng" smtClean="0">
                <a:solidFill>
                  <a:schemeClr val="bg1"/>
                </a:solidFill>
              </a:rPr>
              <a:t>связан с Просвещением</a:t>
            </a:r>
            <a:r>
              <a:rPr lang="ru-RU" altLang="ru-RU" sz="2800" smtClean="0">
                <a:solidFill>
                  <a:schemeClr val="bg1"/>
                </a:solidFill>
              </a:rPr>
              <a:t>; основываясь на идеях </a:t>
            </a:r>
            <a:r>
              <a:rPr lang="ru-RU" altLang="ru-RU" sz="2800" u="sng" smtClean="0">
                <a:solidFill>
                  <a:schemeClr val="bg1"/>
                </a:solidFill>
              </a:rPr>
              <a:t>философского рационализма</a:t>
            </a:r>
            <a:r>
              <a:rPr lang="ru-RU" altLang="ru-RU" sz="2800" smtClean="0">
                <a:solidFill>
                  <a:schemeClr val="bg1"/>
                </a:solidFill>
              </a:rPr>
              <a:t>, на представлениях </a:t>
            </a:r>
            <a:r>
              <a:rPr lang="ru-RU" altLang="ru-RU" sz="2800" u="sng" smtClean="0">
                <a:solidFill>
                  <a:schemeClr val="bg1"/>
                </a:solidFill>
              </a:rPr>
              <a:t>о разумной закономерности мира, о прекрасной облагороженной природе</a:t>
            </a:r>
            <a:r>
              <a:rPr lang="ru-RU" altLang="ru-RU" sz="2800" smtClean="0">
                <a:solidFill>
                  <a:schemeClr val="bg1"/>
                </a:solidFill>
              </a:rPr>
              <a:t>, стремился к выражению </a:t>
            </a:r>
            <a:r>
              <a:rPr lang="ru-RU" altLang="ru-RU" sz="2800" u="sng" smtClean="0">
                <a:solidFill>
                  <a:schemeClr val="bg1"/>
                </a:solidFill>
              </a:rPr>
              <a:t>возвышенных героических и нравственных идеалов</a:t>
            </a:r>
            <a:r>
              <a:rPr lang="ru-RU" altLang="ru-RU" sz="2800" smtClean="0">
                <a:solidFill>
                  <a:schemeClr val="bg1"/>
                </a:solidFill>
              </a:rPr>
              <a:t>, к строгой организованности логичных, ясных и гармоничных образов.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5654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14200" smtClean="0">
                <a:solidFill>
                  <a:schemeClr val="bg1"/>
                </a:solidFill>
              </a:rPr>
              <a:t>Генри Фюсли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5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76327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8"/>
          <p:cNvSpPr txBox="1">
            <a:spLocks noChangeArrowheads="1"/>
          </p:cNvSpPr>
          <p:nvPr/>
        </p:nvSpPr>
        <p:spPr bwMode="auto">
          <a:xfrm>
            <a:off x="2627313" y="6034088"/>
            <a:ext cx="4662487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Ночной кошмар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5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476726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5651500" y="2492375"/>
            <a:ext cx="2833688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Портрет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Анны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 Ландольт</a:t>
            </a:r>
          </a:p>
        </p:txBody>
      </p:sp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5580063" y="5373688"/>
            <a:ext cx="28463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</a:rPr>
              <a:t>Обратная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</a:rPr>
              <a:t>сторона холста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</a:rPr>
              <a:t>«Ночной кошмар»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5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5699125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6300788" y="3141663"/>
            <a:ext cx="2468562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Ночной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кошмар</a:t>
            </a:r>
          </a:p>
        </p:txBody>
      </p:sp>
      <p:sp>
        <p:nvSpPr>
          <p:cNvPr id="55300" name="Text Box 6"/>
          <p:cNvSpPr txBox="1">
            <a:spLocks noChangeArrowheads="1"/>
          </p:cNvSpPr>
          <p:nvPr/>
        </p:nvSpPr>
        <p:spPr bwMode="auto">
          <a:xfrm>
            <a:off x="6516688" y="5876925"/>
            <a:ext cx="21066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bg1"/>
                </a:solidFill>
              </a:rPr>
              <a:t>Вариант 2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5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6262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6443663" y="4076700"/>
            <a:ext cx="2395537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Беседа с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Иоганном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Якобом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Бодмером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title"/>
          </p:nvPr>
        </p:nvSpPr>
        <p:spPr>
          <a:xfrm>
            <a:off x="395288" y="24209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11700" smtClean="0">
                <a:solidFill>
                  <a:schemeClr val="bg1"/>
                </a:solidFill>
              </a:rPr>
              <a:t>Джон Фюсли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8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999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5580063" y="5229225"/>
            <a:ext cx="31146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Натюрморт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обманка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49237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10600" smtClean="0">
                <a:solidFill>
                  <a:schemeClr val="bg1"/>
                </a:solidFill>
              </a:rPr>
              <a:t>Жан – Марк Наттье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684213" y="6165850"/>
            <a:ext cx="80851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bg1"/>
                </a:solidFill>
              </a:rPr>
              <a:t>Мария Аделаида Французская в образе Дианы </a:t>
            </a:r>
          </a:p>
        </p:txBody>
      </p:sp>
      <p:pic>
        <p:nvPicPr>
          <p:cNvPr id="60419" name="Picture 5" descr="60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351837" cy="608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4209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8000" smtClean="0">
                <a:solidFill>
                  <a:schemeClr val="bg1"/>
                </a:solidFill>
              </a:rPr>
              <a:t>Морис Кантен де Латур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88975"/>
          </a:xfrm>
        </p:spPr>
        <p:txBody>
          <a:bodyPr/>
          <a:lstStyle/>
          <a:p>
            <a:r>
              <a:rPr lang="ru-RU" altLang="ru-RU" sz="2800" u="sng" smtClean="0">
                <a:solidFill>
                  <a:schemeClr val="bg1"/>
                </a:solidFill>
              </a:rPr>
              <a:t>Художники – представители стилей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968552"/>
          </a:xfrm>
          <a:extLst/>
        </p:spPr>
        <p:txBody>
          <a:bodyPr numCol="2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Джованни </a:t>
            </a:r>
            <a:r>
              <a:rPr lang="ru-RU" sz="2000" dirty="0" err="1">
                <a:solidFill>
                  <a:schemeClr val="bg1"/>
                </a:solidFill>
              </a:rPr>
              <a:t>Баттиста</a:t>
            </a:r>
            <a:r>
              <a:rPr lang="ru-RU" sz="2000" dirty="0">
                <a:solidFill>
                  <a:schemeClr val="bg1"/>
                </a:solidFill>
              </a:rPr>
              <a:t> Тьеполо</a:t>
            </a: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Жан Оноре Фрагонар</a:t>
            </a: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Пьетро Лонги</a:t>
            </a: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Алессандро </a:t>
            </a:r>
            <a:r>
              <a:rPr lang="ru-RU" sz="2000" dirty="0" err="1">
                <a:solidFill>
                  <a:schemeClr val="bg1"/>
                </a:solidFill>
              </a:rPr>
              <a:t>Маньяско</a:t>
            </a:r>
            <a:endParaRPr lang="ru-RU" sz="20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Алессандро </a:t>
            </a:r>
            <a:r>
              <a:rPr lang="ru-RU" sz="2000" dirty="0" err="1">
                <a:solidFill>
                  <a:schemeClr val="bg1"/>
                </a:solidFill>
              </a:rPr>
              <a:t>Маньяско</a:t>
            </a:r>
            <a:endParaRPr lang="ru-RU" sz="20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Жак Луи Давид</a:t>
            </a: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Пьер Поль </a:t>
            </a:r>
            <a:r>
              <a:rPr lang="ru-RU" sz="2000" dirty="0" err="1">
                <a:solidFill>
                  <a:schemeClr val="bg1"/>
                </a:solidFill>
              </a:rPr>
              <a:t>Прюдон</a:t>
            </a:r>
            <a:endParaRPr lang="ru-RU" sz="20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Генри </a:t>
            </a:r>
            <a:r>
              <a:rPr lang="ru-RU" sz="2000" dirty="0" err="1">
                <a:solidFill>
                  <a:schemeClr val="bg1"/>
                </a:solidFill>
              </a:rPr>
              <a:t>Фюсли</a:t>
            </a:r>
            <a:endParaRPr lang="ru-RU" sz="20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Джон </a:t>
            </a:r>
            <a:r>
              <a:rPr lang="ru-RU" sz="2000" dirty="0" err="1">
                <a:solidFill>
                  <a:schemeClr val="bg1"/>
                </a:solidFill>
              </a:rPr>
              <a:t>Фюсли</a:t>
            </a:r>
            <a:endParaRPr lang="ru-RU" sz="20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Жан – Марк </a:t>
            </a:r>
            <a:r>
              <a:rPr lang="ru-RU" sz="2000" dirty="0" err="1">
                <a:solidFill>
                  <a:schemeClr val="bg1"/>
                </a:solidFill>
              </a:rPr>
              <a:t>Наттье</a:t>
            </a:r>
            <a:endParaRPr lang="ru-RU" sz="20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Морис </a:t>
            </a:r>
            <a:r>
              <a:rPr lang="ru-RU" sz="2000" dirty="0" err="1">
                <a:solidFill>
                  <a:schemeClr val="bg1"/>
                </a:solidFill>
              </a:rPr>
              <a:t>Кантен</a:t>
            </a:r>
            <a:r>
              <a:rPr lang="ru-RU" sz="2000" dirty="0">
                <a:solidFill>
                  <a:schemeClr val="bg1"/>
                </a:solidFill>
              </a:rPr>
              <a:t> де </a:t>
            </a:r>
            <a:r>
              <a:rPr lang="ru-RU" sz="2000" dirty="0" err="1">
                <a:solidFill>
                  <a:schemeClr val="bg1"/>
                </a:solidFill>
              </a:rPr>
              <a:t>Латур</a:t>
            </a:r>
            <a:endParaRPr lang="ru-RU" sz="20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Франсуа Буше</a:t>
            </a: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Уильям Хогарт</a:t>
            </a: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Доменико </a:t>
            </a:r>
            <a:r>
              <a:rPr lang="ru-RU" sz="2000" dirty="0" err="1">
                <a:solidFill>
                  <a:schemeClr val="bg1"/>
                </a:solidFill>
              </a:rPr>
              <a:t>Фетти</a:t>
            </a:r>
            <a:endParaRPr lang="ru-RU" sz="20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Адриан </a:t>
            </a:r>
            <a:r>
              <a:rPr lang="ru-RU" sz="2000" dirty="0" err="1">
                <a:solidFill>
                  <a:schemeClr val="bg1"/>
                </a:solidFill>
              </a:rPr>
              <a:t>Браувер</a:t>
            </a:r>
            <a:endParaRPr lang="ru-RU" sz="20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Антонис </a:t>
            </a:r>
            <a:r>
              <a:rPr lang="ru-RU" sz="2000" dirty="0" err="1">
                <a:solidFill>
                  <a:schemeClr val="bg1"/>
                </a:solidFill>
              </a:rPr>
              <a:t>ван</a:t>
            </a:r>
            <a:r>
              <a:rPr lang="ru-RU" sz="2000" dirty="0">
                <a:solidFill>
                  <a:schemeClr val="bg1"/>
                </a:solidFill>
              </a:rPr>
              <a:t> Дейк</a:t>
            </a: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Якоб </a:t>
            </a:r>
            <a:r>
              <a:rPr lang="ru-RU" sz="2000" dirty="0" err="1">
                <a:solidFill>
                  <a:schemeClr val="bg1"/>
                </a:solidFill>
              </a:rPr>
              <a:t>Йорданс</a:t>
            </a:r>
            <a:endParaRPr lang="ru-RU" sz="20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Ян Стен </a:t>
            </a: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Жорж де ла Тур</a:t>
            </a: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Алонсо </a:t>
            </a:r>
            <a:r>
              <a:rPr lang="ru-RU" sz="2000" dirty="0" err="1">
                <a:solidFill>
                  <a:schemeClr val="bg1"/>
                </a:solidFill>
              </a:rPr>
              <a:t>Кано</a:t>
            </a:r>
            <a:endParaRPr lang="ru-RU" sz="20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Джанлоренцо Бернини</a:t>
            </a: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Бартоломео Эстебан </a:t>
            </a:r>
            <a:r>
              <a:rPr lang="ru-RU" sz="2000" dirty="0" err="1">
                <a:solidFill>
                  <a:schemeClr val="bg1"/>
                </a:solidFill>
              </a:rPr>
              <a:t>Мурильо</a:t>
            </a:r>
            <a:endParaRPr lang="ru-RU" sz="20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Гверчино</a:t>
            </a: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Орацио </a:t>
            </a:r>
            <a:r>
              <a:rPr lang="ru-RU" sz="2000" dirty="0" err="1">
                <a:solidFill>
                  <a:schemeClr val="bg1"/>
                </a:solidFill>
              </a:rPr>
              <a:t>Джентилески</a:t>
            </a:r>
            <a:endParaRPr lang="ru-RU" sz="20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Караваджо</a:t>
            </a: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Гвидо </a:t>
            </a:r>
            <a:r>
              <a:rPr lang="ru-RU" sz="2000" dirty="0" err="1">
                <a:solidFill>
                  <a:schemeClr val="bg1"/>
                </a:solidFill>
              </a:rPr>
              <a:t>Рени</a:t>
            </a:r>
            <a:endParaRPr lang="ru-RU" sz="20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Сальватор Роза</a:t>
            </a:r>
          </a:p>
          <a:p>
            <a:pPr algn="ctr">
              <a:defRPr/>
            </a:pP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5594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6011863" y="5805488"/>
            <a:ext cx="30051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Автопортрет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25654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11700" smtClean="0">
                <a:solidFill>
                  <a:schemeClr val="bg1"/>
                </a:solidFill>
              </a:rPr>
              <a:t>Франсуа Буше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ChangeArrowheads="1"/>
          </p:cNvSpPr>
          <p:nvPr/>
        </p:nvSpPr>
        <p:spPr bwMode="auto">
          <a:xfrm>
            <a:off x="5580063" y="4724400"/>
            <a:ext cx="32543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35" tIns="7935" rIns="7935" bIns="7935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bg1"/>
                </a:solidFill>
              </a:rPr>
              <a:t>Портрет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bg1"/>
                </a:solidFill>
              </a:rPr>
              <a:t>Франсуа Буше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bg1"/>
                </a:solidFill>
              </a:rPr>
              <a:t>кисти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bg1"/>
                </a:solidFill>
              </a:rPr>
              <a:t>Густава Лундберга </a:t>
            </a:r>
          </a:p>
        </p:txBody>
      </p:sp>
      <p:pic>
        <p:nvPicPr>
          <p:cNvPr id="64515" name="Picture 5" descr="Boucher_par_Gustav_Lundberg_17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5207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605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5172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5"/>
          <p:cNvSpPr txBox="1">
            <a:spLocks noChangeArrowheads="1"/>
          </p:cNvSpPr>
          <p:nvPr/>
        </p:nvSpPr>
        <p:spPr bwMode="auto">
          <a:xfrm>
            <a:off x="5795963" y="4437063"/>
            <a:ext cx="2811462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Портрет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маркизы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Помпадур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522px-Boucher_Marquise_de_Pompadour_1756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5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6"/>
          <p:cNvSpPr txBox="1">
            <a:spLocks noChangeArrowheads="1"/>
          </p:cNvSpPr>
          <p:nvPr/>
        </p:nvSpPr>
        <p:spPr bwMode="auto">
          <a:xfrm>
            <a:off x="6011863" y="5084763"/>
            <a:ext cx="29797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Маркиза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де Помпадур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800PX-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5"/>
          <p:cNvSpPr txBox="1">
            <a:spLocks noChangeArrowheads="1"/>
          </p:cNvSpPr>
          <p:nvPr/>
        </p:nvSpPr>
        <p:spPr bwMode="auto">
          <a:xfrm>
            <a:off x="1908175" y="5589588"/>
            <a:ext cx="5421313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Рождение Венеры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739px-Boucher_Diane_sortant_du_bain_Louvre_27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7777162" cy="630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7"/>
          <p:cNvSpPr txBox="1">
            <a:spLocks noChangeArrowheads="1"/>
          </p:cNvSpPr>
          <p:nvPr/>
        </p:nvSpPr>
        <p:spPr bwMode="auto">
          <a:xfrm>
            <a:off x="2667000" y="6110288"/>
            <a:ext cx="3978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Купание Дианы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632px-Boucher_Vulcan_Presenting_Venus_with_Arms_for_Aene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65956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917575" y="6257925"/>
            <a:ext cx="7740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bg1"/>
                </a:solidFill>
              </a:rPr>
              <a:t>Вулкан, вручающий Венере оружие для Энея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743PX-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7812087" cy="62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5"/>
          <p:cNvSpPr txBox="1">
            <a:spLocks noChangeArrowheads="1"/>
          </p:cNvSpPr>
          <p:nvPr/>
        </p:nvSpPr>
        <p:spPr bwMode="auto">
          <a:xfrm>
            <a:off x="3203575" y="6034088"/>
            <a:ext cx="3132138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Одалиска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742PX-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7667625" cy="619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5"/>
          <p:cNvSpPr txBox="1">
            <a:spLocks noChangeArrowheads="1"/>
          </p:cNvSpPr>
          <p:nvPr/>
        </p:nvSpPr>
        <p:spPr bwMode="auto">
          <a:xfrm>
            <a:off x="1692275" y="6156325"/>
            <a:ext cx="5524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Отдыхающая девушка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70827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9600" smtClean="0">
                <a:solidFill>
                  <a:schemeClr val="bg1"/>
                </a:solidFill>
              </a:rPr>
              <a:t>Джованни Баттиста</a:t>
            </a:r>
            <a:r>
              <a:rPr lang="ru-RU" altLang="ru-RU" sz="12900" smtClean="0">
                <a:solidFill>
                  <a:schemeClr val="bg1"/>
                </a:solidFill>
              </a:rPr>
              <a:t> Тьеполо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t="1169" r="2412" b="890"/>
          <a:stretch>
            <a:fillRect/>
          </a:stretch>
        </p:blipFill>
        <p:spPr bwMode="auto">
          <a:xfrm>
            <a:off x="2339975" y="0"/>
            <a:ext cx="4598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0"/>
            <a:ext cx="4341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13752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21336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12900" smtClean="0">
                <a:solidFill>
                  <a:schemeClr val="bg1"/>
                </a:solidFill>
              </a:rPr>
              <a:t>Уильям Хогарт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462px-William_Hogarth_006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5280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5580063" y="5589588"/>
            <a:ext cx="33210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Автопортрет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6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75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5"/>
          <p:cNvSpPr txBox="1">
            <a:spLocks noChangeArrowheads="1"/>
          </p:cNvSpPr>
          <p:nvPr/>
        </p:nvSpPr>
        <p:spPr bwMode="auto">
          <a:xfrm>
            <a:off x="5541963" y="5084763"/>
            <a:ext cx="360203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Девушка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с креветками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4"/>
          <p:cNvSpPr txBox="1">
            <a:spLocks noChangeArrowheads="1"/>
          </p:cNvSpPr>
          <p:nvPr/>
        </p:nvSpPr>
        <p:spPr bwMode="auto">
          <a:xfrm>
            <a:off x="5219700" y="6156325"/>
            <a:ext cx="35798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Семья Строуд</a:t>
            </a:r>
          </a:p>
        </p:txBody>
      </p:sp>
      <p:pic>
        <p:nvPicPr>
          <p:cNvPr id="79875" name="Picture 5" descr="6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6408737" cy="616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6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517px-William_Hogarth_-_Gin_L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5905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5"/>
          <p:cNvSpPr txBox="1">
            <a:spLocks noChangeArrowheads="1"/>
          </p:cNvSpPr>
          <p:nvPr/>
        </p:nvSpPr>
        <p:spPr bwMode="auto">
          <a:xfrm>
            <a:off x="6227763" y="5084763"/>
            <a:ext cx="25939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Переулок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джина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T020_1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388350" cy="629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0" y="616585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bg1"/>
                </a:solidFill>
              </a:rPr>
              <a:t>Меценат представляет Августу свободные искусства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477px-BeerStr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2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5940425" y="4797425"/>
            <a:ext cx="24638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Пивная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улица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5654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8000" smtClean="0">
                <a:solidFill>
                  <a:schemeClr val="bg1"/>
                </a:solidFill>
              </a:rPr>
              <a:t>Серия </a:t>
            </a:r>
            <a:br>
              <a:rPr lang="ru-RU" altLang="ru-RU" sz="8000" smtClean="0">
                <a:solidFill>
                  <a:schemeClr val="bg1"/>
                </a:solidFill>
              </a:rPr>
            </a:br>
            <a:r>
              <a:rPr lang="ru-RU" altLang="ru-RU" sz="8000" smtClean="0">
                <a:solidFill>
                  <a:schemeClr val="bg1"/>
                </a:solidFill>
              </a:rPr>
              <a:t>«Модный брак»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791px-William_Hogarth_038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280400" cy="628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5"/>
          <p:cNvSpPr txBox="1">
            <a:spLocks noChangeArrowheads="1"/>
          </p:cNvSpPr>
          <p:nvPr/>
        </p:nvSpPr>
        <p:spPr bwMode="auto">
          <a:xfrm>
            <a:off x="2484438" y="6216650"/>
            <a:ext cx="40274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Брачный контракт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779px-HogarthMarri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135937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908175" y="6216650"/>
            <a:ext cx="51323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bg1"/>
                </a:solidFill>
              </a:rPr>
              <a:t>Вскоре после свадьбы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788px-William_Hogarth_036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353425" cy="636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5"/>
          <p:cNvSpPr txBox="1">
            <a:spLocks noChangeArrowheads="1"/>
          </p:cNvSpPr>
          <p:nvPr/>
        </p:nvSpPr>
        <p:spPr bwMode="auto">
          <a:xfrm>
            <a:off x="2039938" y="6170613"/>
            <a:ext cx="51101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Визит к шарлатану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787px-William_Hogarth_04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280400" cy="631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5"/>
          <p:cNvSpPr txBox="1">
            <a:spLocks noChangeArrowheads="1"/>
          </p:cNvSpPr>
          <p:nvPr/>
        </p:nvSpPr>
        <p:spPr bwMode="auto">
          <a:xfrm>
            <a:off x="2268538" y="6096000"/>
            <a:ext cx="45878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Будуар графини 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790px-William_Hogarth_039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80645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5"/>
          <p:cNvSpPr txBox="1">
            <a:spLocks noChangeArrowheads="1"/>
          </p:cNvSpPr>
          <p:nvPr/>
        </p:nvSpPr>
        <p:spPr bwMode="auto">
          <a:xfrm>
            <a:off x="1979613" y="6021388"/>
            <a:ext cx="5429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Дуэль и смерть графа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791px-William_Hogarth_0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351837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2159000" y="6119813"/>
            <a:ext cx="4911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Смерть графини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21336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6000" i="1" smtClean="0">
                <a:solidFill>
                  <a:schemeClr val="bg1"/>
                </a:solidFill>
              </a:rPr>
              <a:t/>
            </a:r>
            <a:br>
              <a:rPr lang="ru-RU" altLang="ru-RU" sz="6000" i="1" smtClean="0">
                <a:solidFill>
                  <a:schemeClr val="bg1"/>
                </a:solidFill>
              </a:rPr>
            </a:br>
            <a:r>
              <a:rPr lang="ru-RU" altLang="ru-RU" sz="6000" i="1" smtClean="0">
                <a:solidFill>
                  <a:schemeClr val="bg1"/>
                </a:solidFill>
              </a:rPr>
              <a:t>серия </a:t>
            </a:r>
            <a:br>
              <a:rPr lang="ru-RU" altLang="ru-RU" sz="6000" i="1" smtClean="0">
                <a:solidFill>
                  <a:schemeClr val="bg1"/>
                </a:solidFill>
              </a:rPr>
            </a:br>
            <a:r>
              <a:rPr lang="ru-RU" altLang="ru-RU" sz="6000" i="1" smtClean="0">
                <a:solidFill>
                  <a:schemeClr val="bg1"/>
                </a:solidFill>
              </a:rPr>
              <a:t>«A Harlot's Progress»</a:t>
            </a:r>
            <a:r>
              <a:rPr lang="ru-RU" altLang="ru-RU" sz="600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800px-Hogarth-Harlot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642350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5"/>
          <p:cNvSpPr txBox="1">
            <a:spLocks noChangeArrowheads="1"/>
          </p:cNvSpPr>
          <p:nvPr/>
        </p:nvSpPr>
        <p:spPr bwMode="auto">
          <a:xfrm>
            <a:off x="1908175" y="6096000"/>
            <a:ext cx="56403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В ловушке сводницы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82015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484438" y="6096000"/>
            <a:ext cx="4376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Пир Клеопатры 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759px-Hogarth-Harlot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7920038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755650" y="6156325"/>
            <a:ext cx="7734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Ссора с евреем - покровителем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800px-Hogarth-Harlot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82015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5"/>
          <p:cNvSpPr txBox="1">
            <a:spLocks noChangeArrowheads="1"/>
          </p:cNvSpPr>
          <p:nvPr/>
        </p:nvSpPr>
        <p:spPr bwMode="auto">
          <a:xfrm>
            <a:off x="3563938" y="6096000"/>
            <a:ext cx="18700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bg1"/>
                </a:solidFill>
              </a:rPr>
              <a:t>Арест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800px-Hogarth-Harlot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713787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1384300" y="63293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95236" name="Text Box 6"/>
          <p:cNvSpPr txBox="1">
            <a:spLocks noChangeArrowheads="1"/>
          </p:cNvSpPr>
          <p:nvPr/>
        </p:nvSpPr>
        <p:spPr bwMode="auto">
          <a:xfrm>
            <a:off x="1908175" y="6278563"/>
            <a:ext cx="51847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bg1"/>
                </a:solidFill>
              </a:rPr>
              <a:t>Сцена в Брайдвелле 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800px-Hogarth-Harlot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642350" cy="600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 Box 5"/>
          <p:cNvSpPr txBox="1">
            <a:spLocks noChangeArrowheads="1"/>
          </p:cNvSpPr>
          <p:nvPr/>
        </p:nvSpPr>
        <p:spPr bwMode="auto">
          <a:xfrm>
            <a:off x="1042988" y="6156325"/>
            <a:ext cx="7473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Умирает, пока доктора спорят 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800px-Hogarth-Harlot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713787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5"/>
          <p:cNvSpPr txBox="1">
            <a:spLocks noChangeArrowheads="1"/>
          </p:cNvSpPr>
          <p:nvPr/>
        </p:nvSpPr>
        <p:spPr bwMode="auto">
          <a:xfrm>
            <a:off x="2916238" y="6034088"/>
            <a:ext cx="3230562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chemeClr val="bg1"/>
                </a:solidFill>
              </a:rPr>
              <a:t>Похороны 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7082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29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Доменико </a:t>
            </a:r>
            <a:r>
              <a:rPr lang="ru-RU" altLang="ru-RU" sz="129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Фетти</a:t>
            </a:r>
            <a:endParaRPr lang="ru-RU" altLang="ru-RU" sz="12900" dirty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ext Box 2"/>
          <p:cNvSpPr txBox="1">
            <a:spLocks noChangeArrowheads="1"/>
          </p:cNvSpPr>
          <p:nvPr/>
        </p:nvSpPr>
        <p:spPr bwMode="auto">
          <a:xfrm>
            <a:off x="4308475" y="5943600"/>
            <a:ext cx="48355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altLang="ru-RU" sz="540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Геро и Леандр</a:t>
            </a:r>
          </a:p>
        </p:txBody>
      </p:sp>
      <p:pic>
        <p:nvPicPr>
          <p:cNvPr id="99331" name="Picture 3" descr="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5040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5580063" y="5516563"/>
            <a:ext cx="3143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altLang="ru-RU" sz="400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Меланхолия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F006_1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7740650" cy="60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4284663" y="5949950"/>
            <a:ext cx="41767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1"/>
                </a:solidFill>
              </a:rPr>
              <a:t>Бегство в Египет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565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42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Адриан </a:t>
            </a:r>
            <a:r>
              <a:rPr lang="ru-RU" altLang="ru-RU" sz="14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Браувер</a:t>
            </a:r>
            <a:endParaRPr lang="ru-RU" altLang="ru-RU" sz="14200" dirty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911</Words>
  <Application>Microsoft Office PowerPoint</Application>
  <PresentationFormat>Экран (4:3)</PresentationFormat>
  <Paragraphs>356</Paragraphs>
  <Slides>217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217</vt:i4>
      </vt:variant>
    </vt:vector>
  </HeadingPairs>
  <TitlesOfParts>
    <vt:vector size="220" baseType="lpstr">
      <vt:lpstr>Arial</vt:lpstr>
      <vt:lpstr>Calibri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Рококо</vt:lpstr>
      <vt:lpstr>КЛАССИЦИЗМ</vt:lpstr>
      <vt:lpstr>Художники – представители стилей</vt:lpstr>
      <vt:lpstr>Джованни Баттиста Тьеполо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Жан Оноре  Фрагонар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Пьетро Лонги</vt:lpstr>
      <vt:lpstr>Презентация PowerPoint</vt:lpstr>
      <vt:lpstr>Презентация PowerPoint</vt:lpstr>
      <vt:lpstr>Алессандро Маньяско</vt:lpstr>
      <vt:lpstr>Презентация PowerPoint</vt:lpstr>
      <vt:lpstr>Себастьяно Риччи</vt:lpstr>
      <vt:lpstr>Презентация PowerPoint</vt:lpstr>
      <vt:lpstr>Презентация PowerPoint</vt:lpstr>
      <vt:lpstr>Жак Луи Давид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Пьер Поль  Прюдон</vt:lpstr>
      <vt:lpstr>Презентация PowerPoint</vt:lpstr>
      <vt:lpstr>Презентация PowerPoint</vt:lpstr>
      <vt:lpstr>Генри Фюсли</vt:lpstr>
      <vt:lpstr>Презентация PowerPoint</vt:lpstr>
      <vt:lpstr>Презентация PowerPoint</vt:lpstr>
      <vt:lpstr>Презентация PowerPoint</vt:lpstr>
      <vt:lpstr>Презентация PowerPoint</vt:lpstr>
      <vt:lpstr>Джон Фюсли</vt:lpstr>
      <vt:lpstr>Презентация PowerPoint</vt:lpstr>
      <vt:lpstr>Жан – Марк Наттье</vt:lpstr>
      <vt:lpstr>Презентация PowerPoint</vt:lpstr>
      <vt:lpstr>Морис Кантен де Латур</vt:lpstr>
      <vt:lpstr>Презентация PowerPoint</vt:lpstr>
      <vt:lpstr>Франсуа Буше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Уильям Хогарт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Серия  «Модный брак»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серия  «A Harlot's Progress»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Доменико Фетти</vt:lpstr>
      <vt:lpstr>Презентация PowerPoint</vt:lpstr>
      <vt:lpstr>Презентация PowerPoint</vt:lpstr>
      <vt:lpstr>Презентация PowerPoint</vt:lpstr>
      <vt:lpstr>Адриан Браувер</vt:lpstr>
      <vt:lpstr>Презентация PowerPoint</vt:lpstr>
      <vt:lpstr>Презентация PowerPoint</vt:lpstr>
      <vt:lpstr>Презентация PowerPoint</vt:lpstr>
      <vt:lpstr>Презентация PowerPoint</vt:lpstr>
      <vt:lpstr>Антонис ван Дейк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Якоб Йорданс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Ян Стен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Жорж де ла 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Алонсо Кано</vt:lpstr>
      <vt:lpstr>Презентация PowerPoint</vt:lpstr>
      <vt:lpstr>Презентация PowerPoint</vt:lpstr>
      <vt:lpstr>Презентация PowerPoint</vt:lpstr>
      <vt:lpstr>Джанлоренцо Бернини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Бартоломео  Эстебан  Мурильо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Гверчино</vt:lpstr>
      <vt:lpstr>Презентация PowerPoint</vt:lpstr>
      <vt:lpstr>Презентация PowerPoint</vt:lpstr>
      <vt:lpstr>Орацио Джентилески</vt:lpstr>
      <vt:lpstr>Презентация PowerPoint</vt:lpstr>
      <vt:lpstr>Презентация PowerPoint</vt:lpstr>
      <vt:lpstr>Презентация PowerPoint</vt:lpstr>
      <vt:lpstr>Караваджо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Гвидо Рени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Сальватор Роза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NhT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Франческо Альбани</dc:title>
  <dc:creator>SamLab.ws</dc:creator>
  <cp:lastModifiedBy>Виктория Сергевна</cp:lastModifiedBy>
  <cp:revision>111</cp:revision>
  <dcterms:created xsi:type="dcterms:W3CDTF">2009-10-18T18:27:27Z</dcterms:created>
  <dcterms:modified xsi:type="dcterms:W3CDTF">2025-01-04T18:51:24Z</dcterms:modified>
</cp:coreProperties>
</file>