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0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8" r:id="rId28"/>
    <p:sldId id="287" r:id="rId29"/>
    <p:sldId id="283" r:id="rId30"/>
    <p:sldId id="284" r:id="rId31"/>
    <p:sldId id="285" r:id="rId32"/>
    <p:sldId id="286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98707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Индия в 16-18 веках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6440510"/>
          </a:xfrm>
        </p:spPr>
        <p:txBody>
          <a:bodyPr>
            <a:normAutofit/>
          </a:bodyPr>
          <a:lstStyle/>
          <a:p>
            <a:r>
              <a:rPr lang="en-US" sz="5400" i="1" u="sng" dirty="0" smtClean="0">
                <a:solidFill>
                  <a:srgbClr val="FF0000"/>
                </a:solidFill>
              </a:rPr>
              <a:t>II</a:t>
            </a:r>
            <a:r>
              <a:rPr lang="ru-RU" sz="5400" i="1" u="sng" dirty="0" smtClean="0">
                <a:solidFill>
                  <a:srgbClr val="FF0000"/>
                </a:solidFill>
              </a:rPr>
              <a:t>. Империя в период расцвета. Реформы Акбара. </a:t>
            </a:r>
            <a:endParaRPr lang="ru-RU" sz="5400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657229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C000"/>
                </a:solidFill>
              </a:rPr>
              <a:t>Своего наивысшего могущества империя Великих Моголов достигла в период правления </a:t>
            </a:r>
            <a:r>
              <a:rPr lang="ru-RU" sz="4800" dirty="0" smtClean="0">
                <a:solidFill>
                  <a:srgbClr val="FF0000"/>
                </a:solidFill>
              </a:rPr>
              <a:t>Акбара (1556-1605 гг.). 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.steemitimages.com/DQmXn29PFViVg5DYfasFaYuDK6JmAihMFNvi3SHmhAjk1ns/shah-jah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7500990" cy="6250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6572296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Акбар понимал, что империя будет сильной только в том случае, если центральную власть станут поддерживать все слои населения. </a:t>
            </a:r>
            <a:endParaRPr lang="ru-RU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715436" cy="644051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Акбар лично вникал во все государственные проблемы, и где необходимо – проводил реформы. </a:t>
            </a:r>
            <a:endParaRPr lang="ru-RU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6429420"/>
          </a:xfrm>
        </p:spPr>
        <p:txBody>
          <a:bodyPr>
            <a:normAutofit/>
          </a:bodyPr>
          <a:lstStyle/>
          <a:p>
            <a:r>
              <a:rPr lang="ru-RU" sz="6000" u="sng" dirty="0" smtClean="0">
                <a:solidFill>
                  <a:srgbClr val="FFC000"/>
                </a:solidFill>
              </a:rPr>
              <a:t>Реформы Акбара. </a:t>
            </a:r>
            <a:endParaRPr lang="ru-RU" sz="6000" u="sng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58312" cy="650085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1. Ослабление налогового гнёта (отменены должности откупщиков; единый налог для крестьян – 1/3 урожая в пользу государства). </a:t>
            </a:r>
            <a:br>
              <a:rPr lang="ru-RU" sz="4400" dirty="0" smtClean="0">
                <a:solidFill>
                  <a:srgbClr val="FFC000"/>
                </a:solidFill>
              </a:rPr>
            </a:br>
            <a:r>
              <a:rPr lang="ru-RU" sz="4400" dirty="0" smtClean="0">
                <a:solidFill>
                  <a:srgbClr val="FFC000"/>
                </a:solidFill>
              </a:rPr>
              <a:t/>
            </a:r>
            <a:br>
              <a:rPr lang="ru-RU" sz="4400" dirty="0" smtClean="0">
                <a:solidFill>
                  <a:srgbClr val="FFC000"/>
                </a:solidFill>
              </a:rPr>
            </a:br>
            <a:r>
              <a:rPr lang="ru-RU" sz="4400" dirty="0" smtClean="0">
                <a:solidFill>
                  <a:srgbClr val="FFC000"/>
                </a:solidFill>
              </a:rPr>
              <a:t>2. Отмена дополнительных налогов с </a:t>
            </a:r>
            <a:r>
              <a:rPr lang="ru-RU" sz="4400" dirty="0" err="1" smtClean="0">
                <a:solidFill>
                  <a:srgbClr val="FFC000"/>
                </a:solidFill>
              </a:rPr>
              <a:t>немусульман</a:t>
            </a:r>
            <a:r>
              <a:rPr lang="ru-RU" sz="4400" dirty="0" smtClean="0">
                <a:solidFill>
                  <a:srgbClr val="FFC000"/>
                </a:solidFill>
              </a:rPr>
              <a:t>.</a:t>
            </a:r>
            <a:endParaRPr lang="ru-RU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58312" cy="650085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3. Провозглашение равноправия всех религий. </a:t>
            </a:r>
            <a:br>
              <a:rPr lang="ru-RU" sz="4400" dirty="0" smtClean="0">
                <a:solidFill>
                  <a:srgbClr val="FFC000"/>
                </a:solidFill>
              </a:rPr>
            </a:br>
            <a:r>
              <a:rPr lang="ru-RU" sz="4400" dirty="0" smtClean="0">
                <a:solidFill>
                  <a:srgbClr val="FFC000"/>
                </a:solidFill>
              </a:rPr>
              <a:t/>
            </a:r>
            <a:br>
              <a:rPr lang="ru-RU" sz="4400" dirty="0" smtClean="0">
                <a:solidFill>
                  <a:srgbClr val="FFC000"/>
                </a:solidFill>
              </a:rPr>
            </a:br>
            <a:r>
              <a:rPr lang="ru-RU" sz="4400" dirty="0" smtClean="0">
                <a:solidFill>
                  <a:srgbClr val="FFC000"/>
                </a:solidFill>
              </a:rPr>
              <a:t>4. Запрет обращения в рабство военнопленных. </a:t>
            </a:r>
            <a:br>
              <a:rPr lang="ru-RU" sz="4400" dirty="0" smtClean="0">
                <a:solidFill>
                  <a:srgbClr val="FFC000"/>
                </a:solidFill>
              </a:rPr>
            </a:br>
            <a:r>
              <a:rPr lang="ru-RU" sz="4400" dirty="0" smtClean="0">
                <a:solidFill>
                  <a:srgbClr val="FFC000"/>
                </a:solidFill>
              </a:rPr>
              <a:t/>
            </a:r>
            <a:br>
              <a:rPr lang="ru-RU" sz="4400" dirty="0" smtClean="0">
                <a:solidFill>
                  <a:srgbClr val="FFC000"/>
                </a:solidFill>
              </a:rPr>
            </a:br>
            <a:r>
              <a:rPr lang="ru-RU" sz="4400" dirty="0" smtClean="0">
                <a:solidFill>
                  <a:srgbClr val="FFC000"/>
                </a:solidFill>
              </a:rPr>
              <a:t>5. Утверждение внутриполитического принципа «Мир для всех». </a:t>
            </a:r>
            <a:endParaRPr lang="ru-RU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86874" cy="6715148"/>
          </a:xfrm>
        </p:spPr>
        <p:txBody>
          <a:bodyPr>
            <a:noAutofit/>
          </a:bodyPr>
          <a:lstStyle/>
          <a:p>
            <a:r>
              <a:rPr lang="ru-RU" sz="4300" dirty="0" smtClean="0">
                <a:solidFill>
                  <a:srgbClr val="FFC000"/>
                </a:solidFill>
              </a:rPr>
              <a:t>6. Государственный контроль над системами оросительных сооружений. </a:t>
            </a:r>
            <a:br>
              <a:rPr lang="ru-RU" sz="4300" dirty="0" smtClean="0">
                <a:solidFill>
                  <a:srgbClr val="FFC000"/>
                </a:solidFill>
              </a:rPr>
            </a:br>
            <a:r>
              <a:rPr lang="ru-RU" sz="4300" dirty="0" smtClean="0">
                <a:solidFill>
                  <a:srgbClr val="FFC000"/>
                </a:solidFill>
              </a:rPr>
              <a:t/>
            </a:r>
            <a:br>
              <a:rPr lang="ru-RU" sz="4300" dirty="0" smtClean="0">
                <a:solidFill>
                  <a:srgbClr val="FFC000"/>
                </a:solidFill>
              </a:rPr>
            </a:br>
            <a:r>
              <a:rPr lang="ru-RU" sz="4300" dirty="0" smtClean="0">
                <a:solidFill>
                  <a:srgbClr val="FFC000"/>
                </a:solidFill>
              </a:rPr>
              <a:t>7. Государственная поддержка деятелей науки, культуры и искусства. </a:t>
            </a:r>
            <a:br>
              <a:rPr lang="ru-RU" sz="4300" dirty="0" smtClean="0">
                <a:solidFill>
                  <a:srgbClr val="FFC000"/>
                </a:solidFill>
              </a:rPr>
            </a:br>
            <a:r>
              <a:rPr lang="ru-RU" sz="4300" dirty="0" smtClean="0">
                <a:solidFill>
                  <a:srgbClr val="FFC000"/>
                </a:solidFill>
              </a:rPr>
              <a:t/>
            </a:r>
            <a:br>
              <a:rPr lang="ru-RU" sz="4300" dirty="0" smtClean="0">
                <a:solidFill>
                  <a:srgbClr val="FFC000"/>
                </a:solidFill>
              </a:rPr>
            </a:br>
            <a:r>
              <a:rPr lang="ru-RU" sz="4300" dirty="0" smtClean="0">
                <a:solidFill>
                  <a:srgbClr val="FFC000"/>
                </a:solidFill>
              </a:rPr>
              <a:t>8. Покровительство индийской торговле. </a:t>
            </a:r>
            <a:endParaRPr lang="ru-RU" sz="43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present5.com/presentation/3/101182448_437114427.pdf-img/101182448_437114427.pdf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artranked.com/images/93/935f8e6267338a4f378c35e780c1dd0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87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6572296"/>
          </a:xfrm>
        </p:spPr>
        <p:txBody>
          <a:bodyPr>
            <a:normAutofit/>
          </a:bodyPr>
          <a:lstStyle/>
          <a:p>
            <a:r>
              <a:rPr lang="en-US" sz="5400" i="1" u="sng" dirty="0" smtClean="0">
                <a:solidFill>
                  <a:srgbClr val="FF0000"/>
                </a:solidFill>
              </a:rPr>
              <a:t>III</a:t>
            </a:r>
            <a:r>
              <a:rPr lang="ru-RU" sz="5400" i="1" u="sng" dirty="0" smtClean="0">
                <a:solidFill>
                  <a:srgbClr val="FF0000"/>
                </a:solidFill>
              </a:rPr>
              <a:t>. Кризис и распад империи. </a:t>
            </a:r>
            <a:endParaRPr lang="ru-RU" sz="5400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58312" cy="6500858"/>
          </a:xfrm>
        </p:spPr>
        <p:txBody>
          <a:bodyPr>
            <a:normAutofit/>
          </a:bodyPr>
          <a:lstStyle/>
          <a:p>
            <a:r>
              <a:rPr lang="ru-RU" sz="4200" dirty="0" smtClean="0">
                <a:solidFill>
                  <a:srgbClr val="FFC000"/>
                </a:solidFill>
              </a:rPr>
              <a:t>Преемникам Акбара не удалось продолжить политику создания сильного централизованного государства. Индия продолжала вести завоевательные войны, становясь всё больше по территории, но всё беднее. </a:t>
            </a:r>
            <a:endParaRPr lang="ru-RU" sz="4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86874" cy="650085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Контролировать обширные земли было сложно. Реальная власть постепенно перешла в руки князей, и к </a:t>
            </a:r>
            <a:r>
              <a:rPr lang="en-US" sz="4400" dirty="0" smtClean="0">
                <a:solidFill>
                  <a:srgbClr val="FFC000"/>
                </a:solidFill>
              </a:rPr>
              <a:t>XVIII</a:t>
            </a:r>
            <a:r>
              <a:rPr lang="ru-RU" sz="4400" dirty="0" smtClean="0">
                <a:solidFill>
                  <a:srgbClr val="FFC000"/>
                </a:solidFill>
              </a:rPr>
              <a:t> веку империя распалась. </a:t>
            </a:r>
            <a:endParaRPr lang="ru-RU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history-klio.ru/maps/images/1750-i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8072462" cy="6857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58312" cy="6500858"/>
          </a:xfrm>
        </p:spPr>
        <p:txBody>
          <a:bodyPr>
            <a:normAutofit/>
          </a:bodyPr>
          <a:lstStyle/>
          <a:p>
            <a:r>
              <a:rPr lang="en-US" sz="5400" i="1" u="sng" dirty="0" smtClean="0">
                <a:solidFill>
                  <a:srgbClr val="FF0000"/>
                </a:solidFill>
              </a:rPr>
              <a:t>IV</a:t>
            </a:r>
            <a:r>
              <a:rPr lang="ru-RU" sz="5400" i="1" u="sng" dirty="0" smtClean="0">
                <a:solidFill>
                  <a:srgbClr val="FF0000"/>
                </a:solidFill>
              </a:rPr>
              <a:t>. Начало европейской колонизации. </a:t>
            </a:r>
            <a:endParaRPr lang="ru-RU" sz="5400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58312" cy="650085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Распад империи привёл к постепенной колонизации Индии европейцами. </a:t>
            </a:r>
            <a:endParaRPr lang="ru-RU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86874" cy="650085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Присутствие европейцев на индийском побережье берёт своё начало с экспедиции </a:t>
            </a:r>
            <a:r>
              <a:rPr lang="ru-RU" sz="4400" dirty="0" err="1" smtClean="0">
                <a:solidFill>
                  <a:srgbClr val="FF0000"/>
                </a:solidFill>
              </a:rPr>
              <a:t>Васко</a:t>
            </a:r>
            <a:r>
              <a:rPr lang="ru-RU" sz="4400" dirty="0" smtClean="0">
                <a:solidFill>
                  <a:srgbClr val="FF0000"/>
                </a:solidFill>
              </a:rPr>
              <a:t> да Гамы (1497-1498 гг.). 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s://switki.ru/assets/i/ai/4/7/7/i/32765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786842" cy="6862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8/8d/Vasco_da_Gama_-_18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-21339"/>
            <a:ext cx="5000660" cy="68793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86874" cy="650085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Однако португальцев в скором времени оттеснили голландцы; голландцев – французы; французов – англичане (1600 год). </a:t>
            </a:r>
            <a:endParaRPr lang="ru-RU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6572296"/>
          </a:xfrm>
        </p:spPr>
        <p:txBody>
          <a:bodyPr>
            <a:normAutofit/>
          </a:bodyPr>
          <a:lstStyle/>
          <a:p>
            <a:r>
              <a:rPr lang="en-US" sz="5400" i="1" u="sng" dirty="0" smtClean="0">
                <a:solidFill>
                  <a:srgbClr val="FF0000"/>
                </a:solidFill>
              </a:rPr>
              <a:t>I</a:t>
            </a:r>
            <a:r>
              <a:rPr lang="ru-RU" sz="5400" i="1" u="sng" dirty="0" smtClean="0">
                <a:solidFill>
                  <a:srgbClr val="FF0000"/>
                </a:solidFill>
              </a:rPr>
              <a:t>. Империя Великих Моголов</a:t>
            </a:r>
            <a:r>
              <a:rPr lang="en-US" sz="5400" i="1" u="sng" dirty="0" smtClean="0">
                <a:solidFill>
                  <a:srgbClr val="FF0000"/>
                </a:solidFill>
              </a:rPr>
              <a:t> </a:t>
            </a:r>
            <a:endParaRPr lang="ru-RU" sz="5400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86874" cy="650085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В 1757 году англичане захватили Бенгалию, что положило начало британского завоевания Индии. </a:t>
            </a:r>
            <a:endParaRPr lang="ru-RU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cf2.ppt-online.org/files2/slide/x/XLCR2FtEaHj0ZnMW7T4N8zBcdiw1fIvusUqb5mDolJ/slide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923" y="500042"/>
            <a:ext cx="9175923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www.krugosvet.ru/sites/krugosvet.ru/files/img07/1007253_hm_802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6857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upload.wikimedia.org/wikipedia/commons/2/20/%D0%91%D1%80%D0%B8%D1%82%D0%B0%D0%BD%D1%81%D0%BA%D0%B0%D1%8F_%D0%98%D0%BD%D0%B4%D0%B8%D1%8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69104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6572296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Начало 16 века: политическая раздробленность и усобицы. </a:t>
            </a:r>
            <a:br>
              <a:rPr lang="ru-RU" sz="4400" dirty="0" smtClean="0">
                <a:solidFill>
                  <a:srgbClr val="FFC000"/>
                </a:solidFill>
              </a:rPr>
            </a:br>
            <a:r>
              <a:rPr lang="ru-RU" sz="4400" dirty="0" smtClean="0">
                <a:solidFill>
                  <a:srgbClr val="FFC000"/>
                </a:solidFill>
              </a:rPr>
              <a:t/>
            </a:r>
            <a:br>
              <a:rPr lang="ru-RU" sz="4400" dirty="0" smtClean="0">
                <a:solidFill>
                  <a:srgbClr val="FFC000"/>
                </a:solidFill>
              </a:rPr>
            </a:br>
            <a:r>
              <a:rPr lang="ru-RU" sz="4400" dirty="0" smtClean="0">
                <a:solidFill>
                  <a:srgbClr val="FFC000"/>
                </a:solidFill>
              </a:rPr>
              <a:t>Территорию Индии захватывает могущественный правитель Кабула (Афганистан) – </a:t>
            </a:r>
            <a:r>
              <a:rPr lang="ru-RU" sz="4400" dirty="0" err="1" smtClean="0">
                <a:solidFill>
                  <a:srgbClr val="FF0000"/>
                </a:solidFill>
              </a:rPr>
              <a:t>Бабур</a:t>
            </a:r>
            <a:r>
              <a:rPr lang="ru-RU" sz="4400" dirty="0" smtClean="0">
                <a:solidFill>
                  <a:srgbClr val="FF0000"/>
                </a:solidFill>
              </a:rPr>
              <a:t> (1526 г.). 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itd1.mycdn.me/image?id=879307830640&amp;t=20&amp;plc=MOBILE&amp;tkn=*ZWEj3UQ-lbOwXouyXO3_4pxDZZ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49206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650085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C000"/>
                </a:solidFill>
              </a:rPr>
              <a:t>Индия становится единым государством под властью мусульманской военной знати. </a:t>
            </a:r>
            <a:endParaRPr lang="ru-RU" sz="4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fsd.kopilkaurokov.ru/uploads/user_file_53c8cc4bd933d/img_user_file_53c8cc4bd933d_0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6572296"/>
          </a:xfrm>
        </p:spPr>
        <p:txBody>
          <a:bodyPr>
            <a:normAutofit/>
          </a:bodyPr>
          <a:lstStyle/>
          <a:p>
            <a:r>
              <a:rPr lang="ru-RU" sz="4200" dirty="0" smtClean="0">
                <a:solidFill>
                  <a:srgbClr val="FFC000"/>
                </a:solidFill>
              </a:rPr>
              <a:t>Название империи произошло от индийского «могол» (так в Индии называли северные кочевые народы, преимущественно мусульманские по вероисповеданию). </a:t>
            </a:r>
            <a:endParaRPr lang="ru-RU" sz="4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questden.org/kusaba/meep/src/1345571993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60</TotalTime>
  <Words>271</Words>
  <Application>Microsoft Office PowerPoint</Application>
  <PresentationFormat>Экран (4:3)</PresentationFormat>
  <Paragraphs>21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Индия в 16-18 веках</vt:lpstr>
      <vt:lpstr>Презентация PowerPoint</vt:lpstr>
      <vt:lpstr>I. Империя Великих Моголов </vt:lpstr>
      <vt:lpstr>Начало 16 века: политическая раздробленность и усобицы.   Территорию Индии захватывает могущественный правитель Кабула (Афганистан) – Бабур (1526 г.). </vt:lpstr>
      <vt:lpstr>Презентация PowerPoint</vt:lpstr>
      <vt:lpstr>Индия становится единым государством под властью мусульманской военной знати. </vt:lpstr>
      <vt:lpstr>Презентация PowerPoint</vt:lpstr>
      <vt:lpstr>Название империи произошло от индийского «могол» (так в Индии называли северные кочевые народы, преимущественно мусульманские по вероисповеданию). </vt:lpstr>
      <vt:lpstr>Презентация PowerPoint</vt:lpstr>
      <vt:lpstr>II. Империя в период расцвета. Реформы Акбара. </vt:lpstr>
      <vt:lpstr>Своего наивысшего могущества империя Великих Моголов достигла в период правления Акбара (1556-1605 гг.). </vt:lpstr>
      <vt:lpstr>Презентация PowerPoint</vt:lpstr>
      <vt:lpstr>Акбар понимал, что империя будет сильной только в том случае, если центральную власть станут поддерживать все слои населения. </vt:lpstr>
      <vt:lpstr>Акбар лично вникал во все государственные проблемы, и где необходимо – проводил реформы. </vt:lpstr>
      <vt:lpstr>Реформы Акбара. </vt:lpstr>
      <vt:lpstr>1. Ослабление налогового гнёта (отменены должности откупщиков; единый налог для крестьян – 1/3 урожая в пользу государства).   2. Отмена дополнительных налогов с немусульман.</vt:lpstr>
      <vt:lpstr>3. Провозглашение равноправия всех религий.   4. Запрет обращения в рабство военнопленных.   5. Утверждение внутриполитического принципа «Мир для всех». </vt:lpstr>
      <vt:lpstr>6. Государственный контроль над системами оросительных сооружений.   7. Государственная поддержка деятелей науки, культуры и искусства.   8. Покровительство индийской торговле. </vt:lpstr>
      <vt:lpstr>Презентация PowerPoint</vt:lpstr>
      <vt:lpstr>III. Кризис и распад империи. </vt:lpstr>
      <vt:lpstr>Преемникам Акбара не удалось продолжить политику создания сильного централизованного государства. Индия продолжала вести завоевательные войны, становясь всё больше по территории, но всё беднее. </vt:lpstr>
      <vt:lpstr>Контролировать обширные земли было сложно. Реальная власть постепенно перешла в руки князей, и к XVIII веку империя распалась. </vt:lpstr>
      <vt:lpstr>Презентация PowerPoint</vt:lpstr>
      <vt:lpstr>IV. Начало европейской колонизации. </vt:lpstr>
      <vt:lpstr>Распад империи привёл к постепенной колонизации Индии европейцами. </vt:lpstr>
      <vt:lpstr>Присутствие европейцев на индийском побережье берёт своё начало с экспедиции Васко да Гамы (1497-1498 гг.). </vt:lpstr>
      <vt:lpstr>Презентация PowerPoint</vt:lpstr>
      <vt:lpstr>Презентация PowerPoint</vt:lpstr>
      <vt:lpstr>Однако португальцев в скором времени оттеснили голландцы; голландцев – французы; французов – англичане (1600 год). </vt:lpstr>
      <vt:lpstr>В 1757 году англичане захватили Бенгалию, что положило начало британского завоевания Индии.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Индия в 16-18 веках</dc:title>
  <dc:creator>Ярослав</dc:creator>
  <cp:lastModifiedBy>Виктория Сергевна</cp:lastModifiedBy>
  <cp:revision>13</cp:revision>
  <dcterms:created xsi:type="dcterms:W3CDTF">2020-12-25T16:14:39Z</dcterms:created>
  <dcterms:modified xsi:type="dcterms:W3CDTF">2025-01-05T10:25:18Z</dcterms:modified>
</cp:coreProperties>
</file>